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1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2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13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  <p:sldMasterId id="2147483698" r:id="rId4"/>
    <p:sldMasterId id="2147483711" r:id="rId5"/>
    <p:sldMasterId id="2147483723" r:id="rId6"/>
    <p:sldMasterId id="2147483735" r:id="rId7"/>
    <p:sldMasterId id="2147483747" r:id="rId8"/>
    <p:sldMasterId id="2147483759" r:id="rId9"/>
    <p:sldMasterId id="2147483771" r:id="rId10"/>
    <p:sldMasterId id="2147483783" r:id="rId11"/>
    <p:sldMasterId id="2147483796" r:id="rId12"/>
    <p:sldMasterId id="2147483809" r:id="rId13"/>
    <p:sldMasterId id="2147483822" r:id="rId14"/>
  </p:sldMasterIdLst>
  <p:notesMasterIdLst>
    <p:notesMasterId r:id="rId40"/>
  </p:notesMasterIdLst>
  <p:sldIdLst>
    <p:sldId id="283" r:id="rId15"/>
    <p:sldId id="284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6" r:id="rId24"/>
    <p:sldId id="265" r:id="rId25"/>
    <p:sldId id="268" r:id="rId26"/>
    <p:sldId id="269" r:id="rId27"/>
    <p:sldId id="270" r:id="rId28"/>
    <p:sldId id="271" r:id="rId29"/>
    <p:sldId id="272" r:id="rId30"/>
    <p:sldId id="275" r:id="rId31"/>
    <p:sldId id="276" r:id="rId32"/>
    <p:sldId id="273" r:id="rId33"/>
    <p:sldId id="277" r:id="rId34"/>
    <p:sldId id="278" r:id="rId35"/>
    <p:sldId id="279" r:id="rId36"/>
    <p:sldId id="280" r:id="rId37"/>
    <p:sldId id="281" r:id="rId38"/>
    <p:sldId id="282" r:id="rId39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37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9C2BFF-6D44-481A-BF5F-A14045AABFFB}" type="datetimeFigureOut">
              <a:rPr lang="vi-VN" smtClean="0"/>
              <a:t>30/03/2019</a:t>
            </a:fld>
            <a:endParaRPr lang="vi-VN"/>
          </a:p>
        </p:txBody>
      </p:sp>
      <p:sp>
        <p:nvSpPr>
          <p:cNvPr id="4" name="Chỗ dành sẵn cho Hình ảnh của Bản chiế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Chỗ dành sẵn cho Ghi chú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60859-C50C-4B1F-B22C-AD670DD36F50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6757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4AC901-901A-4229-9B1D-644CDFA944BD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noProof="1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079678-9110-476B-B739-FE856C210E8A}" type="slidenum">
              <a:rPr lang="en-US" altLang="vi-VN">
                <a:solidFill>
                  <a:srgbClr val="000000"/>
                </a:solidFill>
              </a:rPr>
              <a:pPr/>
              <a:t>25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vi-VN" altLang="vi-VN"/>
          </a:p>
        </p:txBody>
      </p:sp>
    </p:spTree>
    <p:extLst>
      <p:ext uri="{BB962C8B-B14F-4D97-AF65-F5344CB8AC3E}">
        <p14:creationId xmlns:p14="http://schemas.microsoft.com/office/powerpoint/2010/main" val="3649490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37698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089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76722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59802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84793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6464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7205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98344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6403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65573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10250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4314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0695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274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621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35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9223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0227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8977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2831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6551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93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2230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29108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920621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969055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531464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37366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047454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6442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5965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157559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628562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898378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955232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519451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86006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937117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08157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352737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1806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328669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10484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332103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526724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383107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33679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7076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453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6746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0906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7595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30788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2076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362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27675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39272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6228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2288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57811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3651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7607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8496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2211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856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72547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8758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5733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59949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09001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9561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72632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9948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5397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02849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70307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99323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7317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9391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98277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88266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28419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16477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119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045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0997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355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8780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39660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39262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27382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97639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8915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88777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40902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2680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96826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55552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90598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37539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55742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822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43F105-E7EE-41E3-806C-5BDC13579266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313E9-EE27-4D4D-BECE-383855CB47B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88044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C4F4F0-E29F-4809-9735-B47A4876DEA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84F0A-3458-4F27-9A39-44393ABC9F8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04404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0FA8B9-23AC-4143-8F8C-9323F76E7B4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8A13D-B5A0-4DCB-B3EA-BD250EE1A05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3402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24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212417" y="1628776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1E0972-657D-469B-A74F-E243F019B8C7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29856-1D6A-4B41-8556-A9F9CA57CD8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551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985DFB-E7DE-4F85-ADB2-A9A5931A555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D753FB-89AE-4601-9BE5-24530D91BAA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86484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E00997-EB34-4885-B468-68D4D2D927B1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38A4-C5AC-4D26-A078-5BFEBB61C6C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52241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09E9D1-533D-4432-8B21-102C803579ED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01678-B1D4-407A-9E48-FEB517B749D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37998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8C34A4F-31BA-4C32-A836-C136135FD41E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3A6-D3AE-429D-9EF6-D6489B01356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12077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10C5C8-B55A-4D6F-9B4D-E457CF72C623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03EAD-4809-4599-BFB0-0D902728463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20998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62B695-FACA-484E-BA45-00F59C9055B5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41366-B874-4829-B476-04A2C8363CBC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64769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51900" y="274638"/>
            <a:ext cx="2745317" cy="5880100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1" y="274638"/>
            <a:ext cx="8039100" cy="5880100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7B153D-705D-49EB-A686-974844D82FB4}" type="datetimeFigureOut">
              <a:rPr lang="vi-VN" altLang="vi-VN">
                <a:solidFill>
                  <a:srgbClr val="000000"/>
                </a:solidFill>
              </a:rPr>
              <a:pPr/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E22A5-BFC1-4FAE-9111-331AEFEC1B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52862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391221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990744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80437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50538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753555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570274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373318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966480"/>
      </p:ext>
    </p:extLst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243465"/>
      </p:ext>
    </p:extLst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025002"/>
      </p:ext>
    </p:extLst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993933"/>
      </p:ext>
    </p:extLst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738746"/>
      </p:ext>
    </p:extLst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879082"/>
      </p:ext>
    </p:extLst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379425"/>
      </p:ext>
    </p:extLst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658459"/>
      </p:ext>
    </p:extLst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09188"/>
      </p:ext>
    </p:extLst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645653"/>
      </p:ext>
    </p:extLst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2210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56283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20620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976503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343868"/>
      </p:ext>
    </p:extLst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458292"/>
      </p:ext>
    </p:extLst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925551"/>
      </p:ext>
    </p:extLst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746890"/>
      </p:ext>
    </p:extLst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300357"/>
      </p:ext>
    </p:extLst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04162"/>
      </p:ext>
    </p:extLst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827518"/>
      </p:ext>
    </p:extLst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18242"/>
      </p:ext>
    </p:extLst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106395"/>
      </p:ext>
    </p:extLst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488690"/>
      </p:ext>
    </p:extLst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013753"/>
      </p:ext>
    </p:extLst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869500"/>
      </p:ext>
    </p:extLst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974432"/>
      </p:ext>
    </p:extLst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716207"/>
      </p:ext>
    </p:extLst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890916"/>
      </p:ext>
    </p:extLst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Tiêu đề phụ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 smtClean="0"/>
              <a:t>Bấm &amp; sửa kiểu phụ đề của Bản chính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9AEA8-852D-441F-A510-B3633DF90B0A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507163"/>
      </p:ext>
    </p:extLst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A196-5B95-40A6-8AD9-F66ABEB1C12B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130113"/>
      </p:ext>
    </p:extLst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2EC6B-F5CB-4CE6-BA10-86AC16E7351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05070"/>
      </p:ext>
    </p:extLst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3FBE8-3305-4C6A-871B-FDCB12BBFC3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42005"/>
      </p:ext>
    </p:extLst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4" name="Chỗ dành sẵn cho Nội dung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5" name="Chỗ dành sẵn cho Văn bản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6" name="Chỗ dành sẵn cho Nội dung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7" name="Chỗ dành sẵn cho Ngày tháng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Chỗ dành sẵn cho Chân trang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Chỗ dành sẵn cho Số hiệu Bản chiế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F9C4C-17B0-4CE0-9499-72E58E7CCEE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877445"/>
      </p:ext>
    </p:extLst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F4E0-5BC6-43CC-A731-6000E8B46C7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67617"/>
      </p:ext>
    </p:extLst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Chỗ dành sẵn cho Chân trang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CE7736-27B8-4FB6-9B95-C4AEAEC471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132336"/>
      </p:ext>
    </p:extLst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Nội dung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F9F8F-DFE5-4C2C-9D2D-A0CE4291041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847653"/>
      </p:ext>
    </p:extLst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Hình ảnh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Chỗ dành sẵn cho Văn bản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 smtClean="0"/>
              <a:t>Bấm để sửa kiểu văn bản Bản cái</a:t>
            </a:r>
          </a:p>
        </p:txBody>
      </p:sp>
      <p:sp>
        <p:nvSpPr>
          <p:cNvPr id="5" name="Chỗ dành sẵn cho Ngày tháng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29F77-93D1-44FC-9AB7-3204A5C1CDD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30521"/>
      </p:ext>
    </p:extLst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ề và Văn bản Dọ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50C77-E7BB-4A4F-A9DE-F44D2A78C4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5487"/>
      </p:ext>
    </p:extLst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ề Dọc và Văn bả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vi-VN" smtClean="0"/>
              <a:t>Bấm để sửa kiểu tiêu đề Bản cái</a:t>
            </a:r>
            <a:endParaRPr lang="vi-VN"/>
          </a:p>
        </p:txBody>
      </p:sp>
      <p:sp>
        <p:nvSpPr>
          <p:cNvPr id="3" name="Chỗ dành sẵn cho Văn bản Dọc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4" name="Chỗ dành sẵn cho Ngày tháng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Chân trang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Chỗ dành sẵn cho Số hiệu Bản chiế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95BC2-5489-4F13-8D44-5F6B9631FCB2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630507"/>
      </p:ext>
    </p:extLst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ội dung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vi-VN" smtClean="0"/>
              <a:t>Bấm để sửa kiểu văn bản Bản cái</a:t>
            </a:r>
          </a:p>
          <a:p>
            <a:pPr lvl="1"/>
            <a:r>
              <a:rPr lang="vi-VN" smtClean="0"/>
              <a:t>Mức hai</a:t>
            </a:r>
          </a:p>
          <a:p>
            <a:pPr lvl="2"/>
            <a:r>
              <a:rPr lang="vi-VN" smtClean="0"/>
              <a:t>Mức ba</a:t>
            </a:r>
          </a:p>
          <a:p>
            <a:pPr lvl="3"/>
            <a:r>
              <a:rPr lang="vi-VN" smtClean="0"/>
              <a:t>Mức bốn</a:t>
            </a:r>
          </a:p>
          <a:p>
            <a:pPr lvl="4"/>
            <a:r>
              <a:rPr lang="vi-VN" smtClean="0"/>
              <a:t>Mức năm</a:t>
            </a:r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Chỗ dành sẵn cho Chân trang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Chỗ dành sẵn cho Số hiệu Bản chiếu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4E35807E-4D19-4A2F-8D6E-BAC792CE54A3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40244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slideLayout" Target="../slideLayouts/slideLayout125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12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4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2.xml"/><Relationship Id="rId7" Type="http://schemas.openxmlformats.org/officeDocument/2006/relationships/slideLayout" Target="../slideLayouts/slideLayout156.xml"/><Relationship Id="rId12" Type="http://schemas.openxmlformats.org/officeDocument/2006/relationships/slideLayout" Target="../slideLayouts/slideLayout161.xml"/><Relationship Id="rId2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11" Type="http://schemas.openxmlformats.org/officeDocument/2006/relationships/slideLayout" Target="../slideLayouts/slideLayout160.xml"/><Relationship Id="rId5" Type="http://schemas.openxmlformats.org/officeDocument/2006/relationships/slideLayout" Target="../slideLayouts/slideLayout154.xml"/><Relationship Id="rId10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53.xml"/><Relationship Id="rId9" Type="http://schemas.openxmlformats.org/officeDocument/2006/relationships/slideLayout" Target="../slideLayouts/slideLayout1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802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78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917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18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84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300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0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40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86A7EE-3282-48F4-A6EA-57E7C968C093}" type="datetimeFigureOut">
              <a:rPr lang="vi-VN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30/03/2019</a:t>
            </a:fld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D9242E-84E4-4E68-BC33-74808243685A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640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397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72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7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18A360-EE2A-4A18-A442-18BBDBA9FB58}" type="slidenum">
              <a:rPr lang="en-US" alt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98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em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5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10" Type="http://schemas.openxmlformats.org/officeDocument/2006/relationships/slide" Target="slide4.xml"/><Relationship Id="rId4" Type="http://schemas.openxmlformats.org/officeDocument/2006/relationships/image" Target="../media/image18.wmf"/><Relationship Id="rId9" Type="http://schemas.openxmlformats.org/officeDocument/2006/relationships/image" Target="../media/image2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6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image" Target="../media/image22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9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10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0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9" name="j021362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214098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7" y="6553200"/>
            <a:ext cx="40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17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288" y="480"/>
            <a:chExt cx="5088" cy="3312"/>
          </a:xfrm>
        </p:grpSpPr>
        <p:pic>
          <p:nvPicPr>
            <p:cNvPr id="4122" name="Picture 179" descr="bg1"/>
            <p:cNvPicPr>
              <a:picLocks noChangeAspect="1" noChangeArrowheads="1"/>
            </p:cNvPicPr>
            <p:nvPr/>
          </p:nvPicPr>
          <p:blipFill>
            <a:blip r:embed="rId5"/>
            <a:srcRect l="13113" t="5725" r="1764" b="19624"/>
            <a:stretch>
              <a:fillRect/>
            </a:stretch>
          </p:blipFill>
          <p:spPr bwMode="auto">
            <a:xfrm>
              <a:off x="288" y="480"/>
              <a:ext cx="5088" cy="3312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5" name="Picture 180" descr="baloon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6" y="720"/>
              <a:ext cx="648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96" name="Picture 18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" y="2592"/>
              <a:ext cx="586" cy="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6" name="Picture 182" descr="SPARKLE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2" y="1323976"/>
            <a:ext cx="81703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83" descr="SPARKLE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1" y="4572001"/>
            <a:ext cx="81703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84" descr="SPARKLE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2" y="561976"/>
            <a:ext cx="81703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87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552" y="52863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88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552" y="46005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89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352" y="49053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92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2" y="52863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93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2" y="46005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94" descr="floral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2" y="4905375"/>
            <a:ext cx="109643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0" name="Picture 200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4196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2" name="Picture 202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00" y="52578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1" name="Picture 211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3340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3" name="Picture 213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8768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4" name="Picture 214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0" y="50292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5" name="Picture 215" descr="3d bird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4267201"/>
            <a:ext cx="10160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1" name="Text Box 209"/>
          <p:cNvSpPr txBox="1">
            <a:spLocks noChangeArrowheads="1"/>
          </p:cNvSpPr>
          <p:nvPr/>
        </p:nvSpPr>
        <p:spPr bwMode="auto">
          <a:xfrm>
            <a:off x="5405967" y="5581650"/>
            <a:ext cx="53848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500" b="1">
                <a:solidFill>
                  <a:srgbClr val="0000CC"/>
                </a:solidFill>
                <a:latin typeface="Times New Roman" charset="0"/>
                <a:cs typeface="Times New Roman" charset="0"/>
              </a:rPr>
              <a:t>GV: Nguyễn Phương Hà</a:t>
            </a:r>
          </a:p>
        </p:txBody>
      </p:sp>
      <p:sp>
        <p:nvSpPr>
          <p:cNvPr id="3092" name="Rectangle 208"/>
          <p:cNvSpPr>
            <a:spLocks noChangeArrowheads="1"/>
          </p:cNvSpPr>
          <p:nvPr/>
        </p:nvSpPr>
        <p:spPr bwMode="auto">
          <a:xfrm>
            <a:off x="203200" y="614363"/>
            <a:ext cx="11785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sz="2400" b="1"/>
              <a:t>             </a:t>
            </a:r>
            <a:r>
              <a:rPr lang="en-US" sz="2400" b="1">
                <a:solidFill>
                  <a:srgbClr val="EA0000"/>
                </a:solidFill>
                <a:cs typeface="Times New Roman" charset="0"/>
              </a:rPr>
              <a:t>UBND THÀNH PHỐ HỒ CHÍ MINH    </a:t>
            </a:r>
          </a:p>
          <a:p>
            <a:r>
              <a:rPr lang="en-US" sz="2400" b="1">
                <a:solidFill>
                  <a:srgbClr val="EA0000"/>
                </a:solidFill>
                <a:cs typeface="Times New Roman" charset="0"/>
              </a:rPr>
              <a:t>	  TRƯỜNG CAO ĐẲNG LÝ TỰ TRỌNG TPHCM</a:t>
            </a:r>
          </a:p>
          <a:p>
            <a:r>
              <a:rPr lang="en-US" sz="2400" b="1" baseline="-25000">
                <a:solidFill>
                  <a:srgbClr val="EA0000"/>
                </a:solidFill>
                <a:cs typeface="Times New Roman" charset="0"/>
              </a:rPr>
              <a:t> </a:t>
            </a:r>
            <a:r>
              <a:rPr lang="en-US" sz="2400" b="1">
                <a:solidFill>
                  <a:srgbClr val="EA0000"/>
                </a:solidFill>
                <a:cs typeface="Times New Roman" charset="0"/>
              </a:rPr>
              <a:t>                            KHOA KHOA HỌC CƠ BẢN</a:t>
            </a:r>
            <a:endParaRPr lang="en-US" sz="2500" b="1" baseline="-25000">
              <a:solidFill>
                <a:srgbClr val="EA0000"/>
              </a:solidFill>
              <a:cs typeface="Times New Roman" charset="0"/>
            </a:endParaRPr>
          </a:p>
        </p:txBody>
      </p:sp>
      <p:pic>
        <p:nvPicPr>
          <p:cNvPr id="3093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1" y="2173288"/>
            <a:ext cx="5115983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4095792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-0.00643 0.0007 -0.01285 0.00348 -0.01927 0.00232 C -0.03108 0.00024 -0.01354 -0.0118 -0.02743 0 C -0.02518 0.0007 -0.02084 -0.00069 -0.02084 0.00232 C -0.02084 0.01111 -0.03056 0.0051 -0.03212 0.0044 C -0.0375 0.00787 -0.04254 0.01065 -0.04827 0.01297 C -0.04983 0.01227 -0.05139 0.01065 -0.05313 0.01088 C -0.05556 0.01135 -0.05729 0.01598 -0.05955 0.01505 C -0.06216 0.01412 -0.06233 0.0088 -0.06441 0.00649 C -0.06615 0.0044 -0.06875 0.00371 -0.07084 0.00232 C -0.07101 0.00162 -0.07309 -0.01273 -0.0757 -0.01273 C -0.07743 -0.01273 -0.07691 -0.00856 -0.07743 -0.00648 C -0.08368 -0.0125 -0.08802 -0.01412 -0.09514 -0.01713 C -0.10434 -0.01412 -0.11337 -0.01088 -0.12257 -0.00856 C -0.12101 -0.00787 -0.11632 -0.00787 -0.11771 -0.00648 C -0.12952 0.00417 -0.12466 -0.00625 -0.13212 -0.00856 C -0.13733 -0.01018 -0.14289 -0.00995 -0.14827 -0.01064 C -0.1507 -0.0118 -0.1566 -0.01365 -0.15799 -0.01713 C -0.1599 -0.02245 -0.16025 -0.02847 -0.16129 -0.03426 C -0.16181 -0.0375 -0.16354 -0.04004 -0.16441 -0.04305 C -0.16511 -0.04583 -0.16476 -0.0493 -0.16615 -0.05162 C -0.16702 -0.05301 -0.17761 -0.0618 -0.18056 -0.06435 C -0.18212 -0.06574 -0.18542 -0.06875 -0.18542 -0.06875 C -0.18386 -0.06944 -0.18212 -0.0699 -0.18056 -0.07083 C -0.17882 -0.07199 -0.1757 -0.07523 -0.1757 -0.07523 " pathEditMode="relative" ptsTypes="ffffffffffffffffffffffffA">
                                      <p:cBhvr>
                                        <p:cTn id="6" dur="5000" fill="hold"/>
                                        <p:tgtEl>
                                          <p:spTgt spid="309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-0.00643 0.0007 -0.01285 0.00348 -0.01927 0.00232 C -0.03108 0.00024 -0.01354 -0.0118 -0.02743 0 C -0.02518 0.0007 -0.02084 -0.00069 -0.02084 0.00232 C -0.02084 0.01111 -0.03056 0.0051 -0.03212 0.0044 C -0.0375 0.00787 -0.04254 0.01065 -0.04827 0.01297 C -0.04983 0.01227 -0.05139 0.01065 -0.05313 0.01088 C -0.05556 0.01135 -0.05729 0.01598 -0.05955 0.01505 C -0.06216 0.01412 -0.06233 0.0088 -0.06441 0.00649 C -0.06615 0.0044 -0.06875 0.00371 -0.07084 0.00232 C -0.07101 0.00162 -0.07309 -0.01273 -0.0757 -0.01273 C -0.07743 -0.01273 -0.07691 -0.00856 -0.07743 -0.00648 C -0.08368 -0.0125 -0.08802 -0.01412 -0.09514 -0.01713 C -0.10434 -0.01412 -0.11337 -0.01088 -0.12257 -0.00856 C -0.12101 -0.00787 -0.11632 -0.00787 -0.11771 -0.00648 C -0.12952 0.00417 -0.12466 -0.00625 -0.13212 -0.00856 C -0.13733 -0.01018 -0.14289 -0.00995 -0.14827 -0.01064 C -0.1507 -0.0118 -0.1566 -0.01365 -0.15799 -0.01713 C -0.1599 -0.02245 -0.16025 -0.02847 -0.16129 -0.03426 C -0.16181 -0.0375 -0.16354 -0.04004 -0.16441 -0.04305 C -0.16511 -0.04583 -0.16476 -0.0493 -0.16615 -0.05162 C -0.16702 -0.05301 -0.17761 -0.0618 -0.18056 -0.06435 C -0.18212 -0.06574 -0.18542 -0.06875 -0.18542 -0.06875 C -0.18386 -0.06944 -0.18212 -0.0699 -0.18056 -0.07083 C -0.17882 -0.07199 -0.1757 -0.07523 -0.1757 -0.07523 " pathEditMode="relative" ptsTypes="ffffffffffffffffffffffffA">
                                      <p:cBhvr>
                                        <p:cTn id="8" dur="5000" fill="hold"/>
                                        <p:tgtEl>
                                          <p:spTgt spid="309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-0.00643 0.0007 -0.01285 0.00348 -0.01927 0.00232 C -0.03108 0.00024 -0.01354 -0.0118 -0.02743 0 C -0.02518 0.0007 -0.02084 -0.00069 -0.02084 0.00232 C -0.02084 0.01111 -0.03056 0.0051 -0.03212 0.0044 C -0.0375 0.00787 -0.04254 0.01065 -0.04827 0.01297 C -0.04983 0.01227 -0.05139 0.01065 -0.05313 0.01088 C -0.05556 0.01135 -0.05729 0.01598 -0.05955 0.01505 C -0.06216 0.01412 -0.06233 0.0088 -0.06441 0.00649 C -0.06615 0.0044 -0.06875 0.00371 -0.07084 0.00232 C -0.07101 0.00162 -0.07309 -0.01273 -0.0757 -0.01273 C -0.07743 -0.01273 -0.07691 -0.00856 -0.07743 -0.00648 C -0.08368 -0.0125 -0.08802 -0.01412 -0.09514 -0.01713 C -0.10434 -0.01412 -0.11337 -0.01088 -0.12257 -0.00856 C -0.12101 -0.00787 -0.11632 -0.00787 -0.11771 -0.00648 C -0.12952 0.00417 -0.12466 -0.00625 -0.13212 -0.00856 C -0.13733 -0.01018 -0.14289 -0.00995 -0.14827 -0.01064 C -0.1507 -0.0118 -0.1566 -0.01365 -0.15799 -0.01713 C -0.1599 -0.02245 -0.16025 -0.02847 -0.16129 -0.03426 C -0.16181 -0.0375 -0.16354 -0.04004 -0.16441 -0.04305 C -0.16511 -0.04583 -0.16476 -0.0493 -0.16615 -0.05162 C -0.16702 -0.05301 -0.17761 -0.0618 -0.18056 -0.06435 C -0.18212 -0.06574 -0.18542 -0.06875 -0.18542 -0.06875 C -0.18386 -0.06944 -0.18212 -0.0699 -0.18056 -0.07083 C -0.17882 -0.07199 -0.1757 -0.07523 -0.1757 -0.07523 " pathEditMode="relative" ptsTypes="ffffffffffffffffffffffffA">
                                      <p:cBhvr>
                                        <p:cTn id="10" dur="5000" fill="hold"/>
                                        <p:tgtEl>
                                          <p:spTgt spid="309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-0.00643 0.0007 -0.01285 0.00348 -0.01927 0.00232 C -0.03108 0.00024 -0.01354 -0.0118 -0.02743 0 C -0.02518 0.0007 -0.02084 -0.00069 -0.02084 0.00232 C -0.02084 0.01111 -0.03056 0.0051 -0.03212 0.0044 C -0.0375 0.00787 -0.04254 0.01065 -0.04827 0.01297 C -0.04983 0.01227 -0.05139 0.01065 -0.05313 0.01088 C -0.05556 0.01135 -0.05729 0.01598 -0.05955 0.01505 C -0.06216 0.01412 -0.06233 0.0088 -0.06441 0.00649 C -0.06615 0.0044 -0.06875 0.00371 -0.07084 0.00232 C -0.07101 0.00162 -0.07309 -0.01273 -0.0757 -0.01273 C -0.07743 -0.01273 -0.07691 -0.00856 -0.07743 -0.00648 C -0.08368 -0.0125 -0.08802 -0.01412 -0.09514 -0.01713 C -0.10434 -0.01412 -0.11337 -0.01088 -0.12257 -0.00856 C -0.12101 -0.00787 -0.11632 -0.00787 -0.11771 -0.00648 C -0.12952 0.00417 -0.12466 -0.00625 -0.13212 -0.00856 C -0.13733 -0.01018 -0.14289 -0.00995 -0.14827 -0.01064 C -0.1507 -0.0118 -0.1566 -0.01365 -0.15799 -0.01713 C -0.1599 -0.02245 -0.16025 -0.02847 -0.16129 -0.03426 C -0.16181 -0.0375 -0.16354 -0.04004 -0.16441 -0.04305 C -0.16511 -0.04583 -0.16476 -0.0493 -0.16615 -0.05162 C -0.16702 -0.05301 -0.17761 -0.0618 -0.18056 -0.06435 C -0.18212 -0.06574 -0.18542 -0.06875 -0.18542 -0.06875 C -0.18386 -0.06944 -0.18212 -0.0699 -0.18056 -0.07083 C -0.17882 -0.07199 -0.1757 -0.07523 -0.1757 -0.07523 " pathEditMode="relative" ptsTypes="ffffffffffffffffffffffffA">
                                      <p:cBhvr>
                                        <p:cTn id="12" dur="5000" fill="hold"/>
                                        <p:tgtEl>
                                          <p:spTgt spid="309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.55112E-17 2.59259E-6 C -0.00556 0.00046 -0.01111 0.0037 -0.01649 0.00231 C -0.02656 0.00023 -0.01163 -0.01297 -0.02344 2.59259E-6 C -0.02153 0.00046 -0.01788 -0.00093 -0.01788 0.00231 C -0.01788 0.01203 -0.02622 0.00555 -0.02743 0.00463 C -0.03212 0.00856 -0.03646 0.01157 -0.04132 0.01412 C -0.04271 0.01319 -0.04392 0.01157 -0.04549 0.01157 C -0.04757 0.01227 -0.04896 0.01759 -0.05087 0.0162 C -0.05312 0.01528 -0.0533 0.00949 -0.05503 0.00694 C -0.0566 0.00463 -0.05885 0.00393 -0.06059 0.00231 C -0.06076 0.00185 -0.0625 -0.01389 -0.06476 -0.01389 C -0.06615 -0.01389 -0.0658 -0.00972 -0.06615 -0.00718 C -0.07153 -0.01389 -0.07517 -0.01551 -0.08125 -0.01898 C -0.08924 -0.01551 -0.09687 -0.01204 -0.10469 -0.00972 C -0.10347 -0.0088 -0.09948 -0.0088 -0.10052 -0.00718 C -0.11076 0.00463 -0.1066 -0.00695 -0.11285 -0.00972 C -0.11736 -0.01111 -0.12205 -0.01111 -0.12674 -0.01181 C -0.12882 -0.01297 -0.13385 -0.01528 -0.13507 -0.01898 C -0.13663 -0.02477 -0.13698 -0.03125 -0.13785 -0.03773 C -0.13819 -0.04121 -0.13976 -0.04422 -0.14045 -0.04722 C -0.14115 -0.05047 -0.1408 -0.05417 -0.14201 -0.05695 C -0.14271 -0.05834 -0.15174 -0.06806 -0.15434 -0.07084 C -0.15556 -0.07222 -0.15833 -0.07547 -0.15833 -0.075 C -0.15712 -0.07639 -0.15556 -0.07685 -0.15434 -0.07778 C -0.15278 -0.07917 -0.15017 -0.08241 -0.15017 -0.08218 " pathEditMode="relative" rAng="0" ptsTypes="ffffffffffffffffffffffffA">
                                      <p:cBhvr>
                                        <p:cTn id="14" dur="5000" fill="hold"/>
                                        <p:tgtEl>
                                          <p:spTgt spid="309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-32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C -0.00643 0.0007 -0.01285 0.00348 -0.01927 0.00232 C -0.03108 0.00024 -0.01354 -0.0118 -0.02743 0 C -0.02518 0.0007 -0.02084 -0.00069 -0.02084 0.00232 C -0.02084 0.01111 -0.03056 0.0051 -0.03212 0.0044 C -0.0375 0.00787 -0.04254 0.01065 -0.04827 0.01297 C -0.04983 0.01227 -0.05139 0.01065 -0.05313 0.01088 C -0.05556 0.01135 -0.05729 0.01598 -0.05955 0.01505 C -0.06216 0.01412 -0.06233 0.0088 -0.06441 0.00649 C -0.06615 0.0044 -0.06875 0.00371 -0.07084 0.00232 C -0.07101 0.00162 -0.07309 -0.01273 -0.0757 -0.01273 C -0.07743 -0.01273 -0.07691 -0.00856 -0.07743 -0.00648 C -0.08368 -0.0125 -0.08802 -0.01412 -0.09514 -0.01713 C -0.10434 -0.01412 -0.11337 -0.01088 -0.12257 -0.00856 C -0.12101 -0.00787 -0.11632 -0.00787 -0.11771 -0.00648 C -0.12952 0.00417 -0.12466 -0.00625 -0.13212 -0.00856 C -0.13733 -0.01018 -0.14289 -0.00995 -0.14827 -0.01064 C -0.1507 -0.0118 -0.1566 -0.01365 -0.15799 -0.01713 C -0.1599 -0.02245 -0.16025 -0.02847 -0.16129 -0.03426 C -0.16181 -0.0375 -0.16354 -0.04004 -0.16441 -0.04305 C -0.16511 -0.04583 -0.16476 -0.0493 -0.16615 -0.05162 C -0.16702 -0.05301 -0.17761 -0.0618 -0.18056 -0.06435 C -0.18212 -0.06574 -0.18542 -0.06875 -0.18542 -0.06875 C -0.18386 -0.06944 -0.18212 -0.0699 -0.18056 -0.07083 C -0.17882 -0.07199 -0.1757 -0.07523 -0.1757 -0.07523 " pathEditMode="relative" rAng="0" ptsTypes="ffffffffffffffffffffffffA">
                                      <p:cBhvr>
                                        <p:cTn id="16" dur="5000" fill="hold"/>
                                        <p:tgtEl>
                                          <p:spTgt spid="309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8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71800" y="1143000"/>
            <a:ext cx="6553200" cy="914400"/>
          </a:xfrm>
          <a:solidFill>
            <a:schemeClr val="bg1"/>
          </a:solidFill>
        </p:spPr>
        <p:txBody>
          <a:bodyPr anchor="ctr"/>
          <a:lstStyle/>
          <a:p>
            <a:r>
              <a:rPr lang="en-GB" altLang="vi-VN" sz="4400">
                <a:solidFill>
                  <a:srgbClr val="009900"/>
                </a:solidFill>
                <a:latin typeface="Times New Roman" panose="02020603050405020304" pitchFamily="18" charset="0"/>
              </a:rPr>
              <a:t>LIÊN KẾT HÓA HỌC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352499" y="212726"/>
            <a:ext cx="3260829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4000" b="1" dirty="0">
                <a:solidFill>
                  <a:srgbClr val="0066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CHƯƠNG </a:t>
            </a:r>
            <a:r>
              <a:rPr lang="en-US" altLang="vi-VN" sz="40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III</a:t>
            </a:r>
            <a:endParaRPr lang="en-US" altLang="vi-VN" sz="4000" b="1" dirty="0">
              <a:solidFill>
                <a:srgbClr val="0066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2344615" y="2559050"/>
            <a:ext cx="6529754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b="1" dirty="0" err="1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Bài</a:t>
            </a:r>
            <a:r>
              <a:rPr lang="en-US" altLang="vi-VN" sz="3600" b="1" dirty="0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vi-VN" sz="3600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7: </a:t>
            </a:r>
            <a:r>
              <a:rPr lang="en-US" altLang="vi-VN" sz="3600" b="1" dirty="0" smtClean="0">
                <a:solidFill>
                  <a:srgbClr val="FF0066"/>
                </a:solidFill>
                <a:latin typeface="Times New Roman" panose="02020603050405020304" pitchFamily="18" charset="0"/>
              </a:rPr>
              <a:t>  </a:t>
            </a:r>
            <a:r>
              <a:rPr lang="en-US" altLang="vi-VN" sz="3600" b="1" dirty="0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LIÊN K</a:t>
            </a:r>
            <a:r>
              <a:rPr lang="en-US" altLang="vi-VN" sz="36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ẾT</a:t>
            </a:r>
            <a:r>
              <a:rPr lang="en-US" altLang="vi-VN" sz="3600" b="1" dirty="0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ION 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057400" y="3429001"/>
            <a:ext cx="77724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ion,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cation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anion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ion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altLang="vi-V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ion</a:t>
            </a:r>
          </a:p>
        </p:txBody>
      </p:sp>
    </p:spTree>
    <p:extLst>
      <p:ext uri="{BB962C8B-B14F-4D97-AF65-F5344CB8AC3E}">
        <p14:creationId xmlns:p14="http://schemas.microsoft.com/office/powerpoint/2010/main" val="216448038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9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0" animBg="1"/>
      <p:bldP spid="696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52400"/>
            <a:ext cx="8229600" cy="838200"/>
          </a:xfrm>
          <a:gradFill rotWithShape="1">
            <a:gsLst>
              <a:gs pos="0">
                <a:srgbClr val="FAA4EE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vi-VN" sz="4400" b="0"/>
              <a:t>KIỂM TRA BÀI CŨ</a:t>
            </a:r>
          </a:p>
        </p:txBody>
      </p:sp>
      <p:pic>
        <p:nvPicPr>
          <p:cNvPr id="56323" name="Picture 3" descr="Picture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713" y="990600"/>
            <a:ext cx="1143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Picture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106680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5" name="Picture 5" descr="Picture1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295400"/>
            <a:ext cx="509588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6" name="Picture 6" descr="film_reel_tree_swinging_hc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0413" y="98425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37" name="Rectangle 17"/>
          <p:cNvSpPr>
            <a:spLocks noChangeArrowheads="1"/>
          </p:cNvSpPr>
          <p:nvPr/>
        </p:nvSpPr>
        <p:spPr bwMode="auto">
          <a:xfrm>
            <a:off x="2093914" y="2001839"/>
            <a:ext cx="8135937" cy="326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3200" b="1" u="sng" dirty="0" err="1">
                <a:solidFill>
                  <a:srgbClr val="000000"/>
                </a:solidFill>
              </a:rPr>
              <a:t>Câu</a:t>
            </a:r>
            <a:r>
              <a:rPr lang="en-US" altLang="vi-VN" sz="3200" b="1" u="sng" dirty="0">
                <a:solidFill>
                  <a:srgbClr val="000000"/>
                </a:solidFill>
              </a:rPr>
              <a:t> </a:t>
            </a:r>
            <a:r>
              <a:rPr lang="en-US" altLang="vi-VN" sz="3200" b="1" u="sng" dirty="0" err="1">
                <a:solidFill>
                  <a:srgbClr val="000000"/>
                </a:solidFill>
              </a:rPr>
              <a:t>hỏi</a:t>
            </a:r>
            <a:r>
              <a:rPr lang="en-US" altLang="vi-VN" sz="3200" b="1" u="sng" dirty="0">
                <a:solidFill>
                  <a:srgbClr val="000000"/>
                </a:solidFill>
              </a:rPr>
              <a:t> 1</a:t>
            </a:r>
            <a:r>
              <a:rPr lang="en-US" altLang="vi-VN" sz="3200" b="1" dirty="0">
                <a:solidFill>
                  <a:srgbClr val="000000"/>
                </a:solidFill>
              </a:rPr>
              <a:t>: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3200" dirty="0">
                <a:solidFill>
                  <a:srgbClr val="000000"/>
                </a:solidFill>
              </a:rPr>
              <a:t>a)</a:t>
            </a:r>
            <a:r>
              <a:rPr lang="en-US" altLang="vi-VN" sz="3200" dirty="0" err="1">
                <a:solidFill>
                  <a:srgbClr val="000000"/>
                </a:solidFill>
              </a:rPr>
              <a:t>Viết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cấu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hình</a:t>
            </a:r>
            <a:r>
              <a:rPr lang="en-US" altLang="vi-VN" sz="3200" dirty="0">
                <a:solidFill>
                  <a:srgbClr val="000000"/>
                </a:solidFill>
              </a:rPr>
              <a:t> electron </a:t>
            </a:r>
            <a:r>
              <a:rPr lang="en-US" altLang="vi-VN" sz="3200" dirty="0" err="1">
                <a:solidFill>
                  <a:srgbClr val="000000"/>
                </a:solidFill>
              </a:rPr>
              <a:t>của</a:t>
            </a:r>
            <a:r>
              <a:rPr lang="en-US" altLang="vi-VN" sz="3200" dirty="0">
                <a:solidFill>
                  <a:srgbClr val="000000"/>
                </a:solidFill>
              </a:rPr>
              <a:t> Mg( Z=12).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3200" dirty="0">
                <a:solidFill>
                  <a:srgbClr val="000000"/>
                </a:solidFill>
              </a:rPr>
              <a:t>b) </a:t>
            </a:r>
            <a:r>
              <a:rPr lang="en-US" altLang="vi-VN" sz="3200" dirty="0" err="1">
                <a:solidFill>
                  <a:srgbClr val="000000"/>
                </a:solidFill>
              </a:rPr>
              <a:t>Để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đạt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được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cấu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hình</a:t>
            </a:r>
            <a:r>
              <a:rPr lang="en-US" altLang="vi-VN" sz="3200" dirty="0">
                <a:solidFill>
                  <a:srgbClr val="000000"/>
                </a:solidFill>
              </a:rPr>
              <a:t> electron </a:t>
            </a:r>
            <a:r>
              <a:rPr lang="en-US" altLang="vi-VN" sz="3200" dirty="0" err="1">
                <a:solidFill>
                  <a:srgbClr val="000000"/>
                </a:solidFill>
              </a:rPr>
              <a:t>của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nguyên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tử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khí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hiếm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gần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nhất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trong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bảng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tuần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hoàn</a:t>
            </a:r>
            <a:r>
              <a:rPr lang="en-US" altLang="vi-VN" sz="3200" dirty="0">
                <a:solidFill>
                  <a:srgbClr val="000000"/>
                </a:solidFill>
              </a:rPr>
              <a:t>, </a:t>
            </a:r>
            <a:r>
              <a:rPr lang="en-US" altLang="vi-VN" sz="3200" dirty="0" err="1">
                <a:solidFill>
                  <a:srgbClr val="000000"/>
                </a:solidFill>
              </a:rPr>
              <a:t>nguyên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tử</a:t>
            </a:r>
            <a:r>
              <a:rPr lang="en-US" altLang="vi-VN" sz="3200" dirty="0">
                <a:solidFill>
                  <a:srgbClr val="000000"/>
                </a:solidFill>
              </a:rPr>
              <a:t> Mg </a:t>
            </a:r>
            <a:r>
              <a:rPr lang="en-US" altLang="vi-VN" sz="3200" dirty="0" err="1">
                <a:solidFill>
                  <a:srgbClr val="000000"/>
                </a:solidFill>
              </a:rPr>
              <a:t>nhận</a:t>
            </a:r>
            <a:r>
              <a:rPr lang="en-US" altLang="vi-VN" sz="3200" dirty="0">
                <a:solidFill>
                  <a:srgbClr val="000000"/>
                </a:solidFill>
              </a:rPr>
              <a:t> hay </a:t>
            </a:r>
            <a:r>
              <a:rPr lang="en-US" altLang="vi-VN" sz="3200" dirty="0" err="1">
                <a:solidFill>
                  <a:srgbClr val="000000"/>
                </a:solidFill>
              </a:rPr>
              <a:t>nhường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bao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nhiêu</a:t>
            </a:r>
            <a:r>
              <a:rPr lang="en-US" altLang="vi-VN" sz="3200" dirty="0">
                <a:solidFill>
                  <a:srgbClr val="000000"/>
                </a:solidFill>
              </a:rPr>
              <a:t> electron?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3200" dirty="0">
                <a:solidFill>
                  <a:srgbClr val="000000"/>
                </a:solidFill>
              </a:rPr>
              <a:t>c) Mg </a:t>
            </a:r>
            <a:r>
              <a:rPr lang="en-US" altLang="vi-VN" sz="3200" dirty="0" err="1">
                <a:solidFill>
                  <a:srgbClr val="000000"/>
                </a:solidFill>
              </a:rPr>
              <a:t>thể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hiện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tính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kim</a:t>
            </a:r>
            <a:r>
              <a:rPr lang="en-US" altLang="vi-VN" sz="3200" dirty="0">
                <a:solidFill>
                  <a:srgbClr val="000000"/>
                </a:solidFill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</a:rPr>
              <a:t>loại</a:t>
            </a:r>
            <a:r>
              <a:rPr lang="en-US" altLang="vi-VN" sz="3200" dirty="0">
                <a:solidFill>
                  <a:srgbClr val="000000"/>
                </a:solidFill>
              </a:rPr>
              <a:t> hay phi </a:t>
            </a:r>
            <a:r>
              <a:rPr lang="en-US" altLang="vi-VN" sz="3200" dirty="0" err="1">
                <a:solidFill>
                  <a:srgbClr val="000000"/>
                </a:solidFill>
              </a:rPr>
              <a:t>kim</a:t>
            </a:r>
            <a:r>
              <a:rPr lang="en-US" altLang="vi-VN" sz="3200" dirty="0">
                <a:solidFill>
                  <a:srgbClr val="0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99352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mph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10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7" grpId="0"/>
      <p:bldP spid="563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284" name="Group 4"/>
          <p:cNvGrpSpPr>
            <a:grpSpLocks/>
          </p:cNvGrpSpPr>
          <p:nvPr/>
        </p:nvGrpSpPr>
        <p:grpSpPr bwMode="auto">
          <a:xfrm>
            <a:off x="1990726" y="2636839"/>
            <a:ext cx="8569325" cy="3749675"/>
            <a:chOff x="0" y="3024"/>
            <a:chExt cx="5280" cy="2362"/>
          </a:xfrm>
        </p:grpSpPr>
        <p:sp>
          <p:nvSpPr>
            <p:cNvPr id="97285" name="Text Box 5"/>
            <p:cNvSpPr txBox="1">
              <a:spLocks noChangeArrowheads="1"/>
            </p:cNvSpPr>
            <p:nvPr/>
          </p:nvSpPr>
          <p:spPr bwMode="auto">
            <a:xfrm>
              <a:off x="0" y="3024"/>
              <a:ext cx="4416" cy="7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2800" i="1" u="sng">
                  <a:solidFill>
                    <a:srgbClr val="000000"/>
                  </a:solidFill>
                </a:rPr>
                <a:t>Trả lời:</a:t>
              </a:r>
              <a:r>
                <a:rPr lang="en-US" altLang="vi-VN" sz="2800">
                  <a:solidFill>
                    <a:srgbClr val="000000"/>
                  </a:solidFill>
                </a:rPr>
                <a:t> Mg( Z= 12) </a:t>
              </a:r>
            </a:p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2800">
                  <a:solidFill>
                    <a:srgbClr val="000000"/>
                  </a:solidFill>
                </a:rPr>
                <a:t>  a) Cấu hình electron: </a:t>
              </a:r>
            </a:p>
          </p:txBody>
        </p:sp>
        <p:graphicFrame>
          <p:nvGraphicFramePr>
            <p:cNvPr id="97286" name="Object 6"/>
            <p:cNvGraphicFramePr>
              <a:graphicFrameLocks noChangeAspect="1"/>
            </p:cNvGraphicFramePr>
            <p:nvPr/>
          </p:nvGraphicFramePr>
          <p:xfrm>
            <a:off x="2112" y="3360"/>
            <a:ext cx="1632" cy="4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" name="Equation" r:id="rId4" imgW="876240" imgH="228600" progId="Equation.DSMT4">
                    <p:embed/>
                  </p:oleObj>
                </mc:Choice>
                <mc:Fallback>
                  <p:oleObj name="Equation" r:id="rId4" imgW="876240" imgH="2286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12" y="3360"/>
                          <a:ext cx="1632" cy="4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7287" name="Text Box 7"/>
            <p:cNvSpPr txBox="1">
              <a:spLocks noChangeArrowheads="1"/>
            </p:cNvSpPr>
            <p:nvPr/>
          </p:nvSpPr>
          <p:spPr bwMode="auto">
            <a:xfrm>
              <a:off x="96" y="3744"/>
              <a:ext cx="5184" cy="16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000">
                  <a:solidFill>
                    <a:srgbClr val="000000"/>
                  </a:solidFill>
                </a:rPr>
                <a:t>b) Để đạt được cấu hình electron của nguyên tử khí hiếm gần nhất trong bảng tuần hoàn, nguyên tử Mg nhường đi 2e.</a:t>
              </a:r>
            </a:p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000">
                  <a:solidFill>
                    <a:srgbClr val="000000"/>
                  </a:solidFill>
                </a:rPr>
                <a:t>c) Có 2e ở lớp ngoài cùng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vi-VN" sz="3000">
                  <a:solidFill>
                    <a:srgbClr val="000000"/>
                  </a:solidFill>
                </a:rPr>
                <a:t>		=&gt; Mg thể hiện tính kim loại.</a:t>
              </a:r>
            </a:p>
          </p:txBody>
        </p:sp>
      </p:grpSp>
      <p:sp>
        <p:nvSpPr>
          <p:cNvPr id="97288" name="Rectangle 8"/>
          <p:cNvSpPr>
            <a:spLocks noChangeArrowheads="1"/>
          </p:cNvSpPr>
          <p:nvPr/>
        </p:nvSpPr>
        <p:spPr bwMode="auto">
          <a:xfrm>
            <a:off x="1992314" y="233363"/>
            <a:ext cx="8135937" cy="2120900"/>
          </a:xfrm>
          <a:prstGeom prst="rect">
            <a:avLst/>
          </a:prstGeom>
          <a:solidFill>
            <a:srgbClr val="FFFF66"/>
          </a:solidFill>
          <a:ln w="9525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2500" b="1" u="sng">
                <a:solidFill>
                  <a:srgbClr val="000000"/>
                </a:solidFill>
              </a:rPr>
              <a:t>Câu hỏi 1</a:t>
            </a:r>
            <a:r>
              <a:rPr lang="en-US" altLang="vi-VN" sz="2500" b="1">
                <a:solidFill>
                  <a:srgbClr val="000000"/>
                </a:solidFill>
              </a:rPr>
              <a:t>:</a:t>
            </a:r>
            <a:r>
              <a:rPr lang="en-US" altLang="vi-VN" sz="2500">
                <a:solidFill>
                  <a:srgbClr val="000000"/>
                </a:solidFill>
              </a:rPr>
              <a:t>  a) Viết cấu hình electron của Mg( Z=12).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2500">
                <a:solidFill>
                  <a:srgbClr val="000000"/>
                </a:solidFill>
              </a:rPr>
              <a:t>b) Để đạt được cấu hình electron của nguyên tử khí hiếm gần nhất trong bảng tuần hoàn, nguyên tử Mg nhận hay nhường bao nhiêu electron?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2500">
                <a:solidFill>
                  <a:srgbClr val="000000"/>
                </a:solidFill>
              </a:rPr>
              <a:t>c) Mg thể hiện tính kim loại hay phi kim?</a:t>
            </a:r>
          </a:p>
        </p:txBody>
      </p:sp>
    </p:spTree>
    <p:extLst>
      <p:ext uri="{BB962C8B-B14F-4D97-AF65-F5344CB8AC3E}">
        <p14:creationId xmlns:p14="http://schemas.microsoft.com/office/powerpoint/2010/main" val="375622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152400"/>
            <a:ext cx="8229600" cy="838200"/>
          </a:xfrm>
          <a:gradFill rotWithShape="1">
            <a:gsLst>
              <a:gs pos="0">
                <a:srgbClr val="FAA4EE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altLang="vi-VN" sz="4400" b="0"/>
              <a:t>KIỂM TRA BÀI CŨ</a:t>
            </a:r>
          </a:p>
        </p:txBody>
      </p:sp>
      <p:pic>
        <p:nvPicPr>
          <p:cNvPr id="95235" name="Picture 3" descr="Picture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713" y="990600"/>
            <a:ext cx="1143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36" name="Picture 4" descr="Picture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106680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37" name="Picture 5" descr="Picture1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295400"/>
            <a:ext cx="509588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38" name="Picture 6" descr="film_reel_tree_swinging_hc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0413" y="98425"/>
            <a:ext cx="9144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2119314" y="2032001"/>
            <a:ext cx="8080375" cy="326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Câu hỏi 2: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  <a:buFontTx/>
              <a:buAutoNum type="alphaLcParenR"/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Viết cấu hình electron  nguyên tử Cl (Z=17).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  <a:buFontTx/>
              <a:buAutoNum type="alphaLcParenR"/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 Để đạt được cấu  hình electron của nguyên tử  khí hiếm gần nhất trong bảng tuần hoàn nguyên tử Cl  nhận hay nhường bao nhiêu e ?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  <a:buFontTx/>
              <a:buAutoNum type="alphaLcParenR"/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 Cl thể hiện tính kim loại  hay  phi  kim? </a:t>
            </a:r>
          </a:p>
        </p:txBody>
      </p:sp>
    </p:spTree>
    <p:extLst>
      <p:ext uri="{BB962C8B-B14F-4D97-AF65-F5344CB8AC3E}">
        <p14:creationId xmlns:p14="http://schemas.microsoft.com/office/powerpoint/2010/main" val="425714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6" presetClass="emph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6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0" grpId="0"/>
      <p:bldP spid="9524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260" name="Group 4"/>
          <p:cNvGrpSpPr>
            <a:grpSpLocks/>
          </p:cNvGrpSpPr>
          <p:nvPr/>
        </p:nvGrpSpPr>
        <p:grpSpPr bwMode="auto">
          <a:xfrm>
            <a:off x="2136775" y="2420938"/>
            <a:ext cx="8280400" cy="3922712"/>
            <a:chOff x="144" y="2065"/>
            <a:chExt cx="5088" cy="2338"/>
          </a:xfrm>
        </p:grpSpPr>
        <p:sp>
          <p:nvSpPr>
            <p:cNvPr id="96261" name="Text Box 5"/>
            <p:cNvSpPr txBox="1">
              <a:spLocks noChangeArrowheads="1"/>
            </p:cNvSpPr>
            <p:nvPr/>
          </p:nvSpPr>
          <p:spPr bwMode="auto">
            <a:xfrm>
              <a:off x="240" y="2065"/>
              <a:ext cx="2112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000" i="1" u="sng">
                  <a:solidFill>
                    <a:srgbClr val="000000"/>
                  </a:solidFill>
                </a:rPr>
                <a:t>Trả</a:t>
              </a:r>
              <a:r>
                <a:rPr lang="en-US" altLang="vi-VN" sz="3200" i="1" u="sng">
                  <a:solidFill>
                    <a:srgbClr val="000000"/>
                  </a:solidFill>
                </a:rPr>
                <a:t> lời:</a:t>
              </a:r>
              <a:r>
                <a:rPr lang="en-US" altLang="vi-VN" sz="3200">
                  <a:solidFill>
                    <a:srgbClr val="000000"/>
                  </a:solidFill>
                </a:rPr>
                <a:t>   Cl (Z=17)</a:t>
              </a:r>
            </a:p>
          </p:txBody>
        </p:sp>
        <p:grpSp>
          <p:nvGrpSpPr>
            <p:cNvPr id="96262" name="Group 6"/>
            <p:cNvGrpSpPr>
              <a:grpSpLocks/>
            </p:cNvGrpSpPr>
            <p:nvPr/>
          </p:nvGrpSpPr>
          <p:grpSpPr bwMode="auto">
            <a:xfrm>
              <a:off x="144" y="2448"/>
              <a:ext cx="5088" cy="1955"/>
              <a:chOff x="144" y="2448"/>
              <a:chExt cx="5088" cy="1955"/>
            </a:xfrm>
          </p:grpSpPr>
          <p:graphicFrame>
            <p:nvGraphicFramePr>
              <p:cNvPr id="96263" name="Object 7"/>
              <p:cNvGraphicFramePr>
                <a:graphicFrameLocks noChangeAspect="1"/>
              </p:cNvGraphicFramePr>
              <p:nvPr/>
            </p:nvGraphicFramePr>
            <p:xfrm>
              <a:off x="1728" y="2448"/>
              <a:ext cx="2400" cy="4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55" name="Equation" r:id="rId4" imgW="1104840" imgH="228600" progId="Equation.DSMT4">
                      <p:embed/>
                    </p:oleObj>
                  </mc:Choice>
                  <mc:Fallback>
                    <p:oleObj name="Equation" r:id="rId4" imgW="1104840" imgH="228600" progId="Equation.DSMT4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728" y="2448"/>
                            <a:ext cx="2400" cy="49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6264" name="Text Box 8"/>
              <p:cNvSpPr txBox="1">
                <a:spLocks noChangeArrowheads="1"/>
              </p:cNvSpPr>
              <p:nvPr/>
            </p:nvSpPr>
            <p:spPr bwMode="auto">
              <a:xfrm>
                <a:off x="144" y="2986"/>
                <a:ext cx="5088" cy="14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vi-VN" sz="3000">
                    <a:solidFill>
                      <a:srgbClr val="000000"/>
                    </a:solidFill>
                  </a:rPr>
                  <a:t>b) Để đạt được cấu hình electron của  nguyên  tử  khí  hiếm gần nhất trong bảng tuần hoàn nguyên tử Cl nhận thêm 1e.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vi-VN" sz="3000">
                    <a:solidFill>
                      <a:srgbClr val="000000"/>
                    </a:solidFill>
                  </a:rPr>
                  <a:t>c) Có 7e ở lớp ngoài cùng </a:t>
                </a:r>
              </a:p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vi-VN" sz="3000">
                    <a:solidFill>
                      <a:srgbClr val="000000"/>
                    </a:solidFill>
                  </a:rPr>
                  <a:t>		=&gt; Cl thể hiện tính  phi  kim.</a:t>
                </a:r>
              </a:p>
            </p:txBody>
          </p:sp>
          <p:sp>
            <p:nvSpPr>
              <p:cNvPr id="96265" name="Rectangle 9"/>
              <p:cNvSpPr>
                <a:spLocks noChangeArrowheads="1"/>
              </p:cNvSpPr>
              <p:nvPr/>
            </p:nvSpPr>
            <p:spPr bwMode="auto">
              <a:xfrm>
                <a:off x="288" y="2515"/>
                <a:ext cx="1552" cy="3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vi-VN" sz="3000">
                    <a:solidFill>
                      <a:srgbClr val="000000"/>
                    </a:solidFill>
                  </a:rPr>
                  <a:t>a) Cấu hình e : </a:t>
                </a:r>
              </a:p>
            </p:txBody>
          </p:sp>
        </p:grpSp>
      </p:grp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1947863" y="219076"/>
            <a:ext cx="8280400" cy="2149475"/>
          </a:xfrm>
          <a:prstGeom prst="rect">
            <a:avLst/>
          </a:prstGeom>
          <a:solidFill>
            <a:srgbClr val="FFFF66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fontAlgn="base">
              <a:spcBef>
                <a:spcPct val="15000"/>
              </a:spcBef>
              <a:spcAft>
                <a:spcPct val="0"/>
              </a:spcAft>
            </a:pPr>
            <a:r>
              <a:rPr lang="en-US" altLang="vi-VN" sz="2500" b="1" u="sng">
                <a:solidFill>
                  <a:srgbClr val="000000"/>
                </a:solidFill>
                <a:latin typeface="Times New Roman" panose="02020603050405020304" pitchFamily="18" charset="0"/>
              </a:rPr>
              <a:t>Câu hỏi 2</a:t>
            </a:r>
            <a:r>
              <a:rPr lang="en-US" altLang="vi-VN" sz="2500">
                <a:solidFill>
                  <a:srgbClr val="000000"/>
                </a:solidFill>
                <a:latin typeface="Times New Roman" panose="02020603050405020304" pitchFamily="18" charset="0"/>
              </a:rPr>
              <a:t>:  a) Viết cấu hình electron  nguyên tử Cl (Z=17).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  <a:buFontTx/>
              <a:buAutoNum type="alphaLcParenR"/>
            </a:pPr>
            <a:r>
              <a:rPr lang="en-US" altLang="vi-VN" sz="2500">
                <a:solidFill>
                  <a:srgbClr val="000000"/>
                </a:solidFill>
                <a:latin typeface="Times New Roman" panose="02020603050405020304" pitchFamily="18" charset="0"/>
              </a:rPr>
              <a:t> Để đạt được cấu  hình electron của nguyên tử  khí hiếm gần nhất trong bảng tuần hoàn nguyên tử Cl  nhận hay nhường bao nhiêu e ? </a:t>
            </a:r>
          </a:p>
          <a:p>
            <a:pPr algn="just" fontAlgn="base">
              <a:spcBef>
                <a:spcPct val="15000"/>
              </a:spcBef>
              <a:spcAft>
                <a:spcPct val="0"/>
              </a:spcAft>
              <a:buFontTx/>
              <a:buAutoNum type="alphaLcParenR"/>
            </a:pPr>
            <a:r>
              <a:rPr lang="en-US" altLang="vi-VN" sz="2500">
                <a:solidFill>
                  <a:srgbClr val="000000"/>
                </a:solidFill>
                <a:latin typeface="Times New Roman" panose="02020603050405020304" pitchFamily="18" charset="0"/>
              </a:rPr>
              <a:t> Cl thể hiện tính kim loại  hay  phi  kim? </a:t>
            </a:r>
          </a:p>
        </p:txBody>
      </p:sp>
    </p:spTree>
    <p:extLst>
      <p:ext uri="{BB962C8B-B14F-4D97-AF65-F5344CB8AC3E}">
        <p14:creationId xmlns:p14="http://schemas.microsoft.com/office/powerpoint/2010/main" val="358521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vi-VN" sz="3600">
                <a:solidFill>
                  <a:srgbClr val="0000FF"/>
                </a:solidFill>
                <a:latin typeface="Times New Roman" panose="02020603050405020304" pitchFamily="18" charset="0"/>
              </a:rPr>
              <a:t>I.Sự tạo thành ion, cation, và anion</a:t>
            </a:r>
            <a:endParaRPr lang="en-US" altLang="vi-VN" sz="4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4" name="Line 6"/>
          <p:cNvSpPr>
            <a:spLocks noChangeShapeType="1"/>
          </p:cNvSpPr>
          <p:nvPr/>
        </p:nvSpPr>
        <p:spPr bwMode="auto">
          <a:xfrm flipV="1">
            <a:off x="1981200" y="609600"/>
            <a:ext cx="609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1828800" y="685800"/>
            <a:ext cx="67818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14350" indent="-514350" fontAlgn="base">
              <a:spcBef>
                <a:spcPct val="50000"/>
              </a:spcBef>
              <a:spcAft>
                <a:spcPct val="0"/>
              </a:spcAft>
              <a:buAutoNum type="arabicPeriod"/>
            </a:pP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ion </a:t>
            </a:r>
            <a:endParaRPr lang="en-US" altLang="vi-VN" sz="32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6" name="Line 8"/>
          <p:cNvSpPr>
            <a:spLocks noChangeShapeType="1"/>
          </p:cNvSpPr>
          <p:nvPr/>
        </p:nvSpPr>
        <p:spPr bwMode="auto">
          <a:xfrm>
            <a:off x="2362200" y="1219199"/>
            <a:ext cx="2913185" cy="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745588" y="1752599"/>
            <a:ext cx="11197883" cy="260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Nguyên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tử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trung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hòa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vì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điện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25000"/>
              </a:lnSpc>
              <a:spcBef>
                <a:spcPct val="25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Khi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nguyên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tử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nhường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hay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nhận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e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thì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trở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thành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phần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tử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mang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điện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gọi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</a:t>
            </a:r>
            <a:r>
              <a:rPr kumimoji="0" lang="en-US" altLang="vi-VN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là</a:t>
            </a:r>
            <a:r>
              <a:rPr kumimoji="0" lang="en-US" altLang="vi-VN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ion. </a:t>
            </a:r>
          </a:p>
        </p:txBody>
      </p:sp>
    </p:spTree>
    <p:extLst>
      <p:ext uri="{BB962C8B-B14F-4D97-AF65-F5344CB8AC3E}">
        <p14:creationId xmlns:p14="http://schemas.microsoft.com/office/powerpoint/2010/main" val="2106503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48" name="Group 40"/>
          <p:cNvGrpSpPr>
            <a:grpSpLocks/>
          </p:cNvGrpSpPr>
          <p:nvPr/>
        </p:nvGrpSpPr>
        <p:grpSpPr bwMode="auto">
          <a:xfrm>
            <a:off x="1600201" y="1676400"/>
            <a:ext cx="3248025" cy="4249738"/>
            <a:chOff x="119" y="1104"/>
            <a:chExt cx="2046" cy="2677"/>
          </a:xfrm>
        </p:grpSpPr>
        <p:sp>
          <p:nvSpPr>
            <p:cNvPr id="43010" name="Text Box 2"/>
            <p:cNvSpPr txBox="1">
              <a:spLocks noChangeArrowheads="1"/>
            </p:cNvSpPr>
            <p:nvPr/>
          </p:nvSpPr>
          <p:spPr bwMode="auto">
            <a:xfrm>
              <a:off x="389" y="3243"/>
              <a:ext cx="1588" cy="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vi-VN" sz="2000">
                  <a:solidFill>
                    <a:srgbClr val="000000"/>
                  </a:solidFill>
                  <a:cs typeface="Arial" panose="020B0604020202020204" pitchFamily="34" charset="0"/>
                </a:rPr>
                <a:t>11+ v</a:t>
              </a:r>
              <a:r>
                <a:rPr lang="en-GB" altLang="vi-VN" sz="2000">
                  <a:solidFill>
                    <a:srgbClr val="000000"/>
                  </a:solidFill>
                  <a:latin typeface="Times New Roman" panose="02020603050405020304" pitchFamily="18" charset="0"/>
                </a:rPr>
                <a:t>à</a:t>
              </a:r>
              <a:r>
                <a:rPr lang="en-GB" altLang="vi-VN" sz="2000">
                  <a:solidFill>
                    <a:srgbClr val="000000"/>
                  </a:solidFill>
                  <a:cs typeface="Arial" panose="020B0604020202020204" pitchFamily="34" charset="0"/>
                </a:rPr>
                <a:t> 11- = 0</a:t>
              </a: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vi-VN" sz="2000">
                  <a:solidFill>
                    <a:srgbClr val="000000"/>
                  </a:solidFill>
                  <a:cs typeface="Arial" panose="020B0604020202020204" pitchFamily="34" charset="0"/>
                </a:rPr>
                <a:t>Na</a:t>
              </a:r>
              <a:endParaRPr lang="en-GB" altLang="vi-VN" sz="2000" baseline="300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43011" name="Oval 3"/>
            <p:cNvSpPr>
              <a:spLocks noChangeArrowheads="1"/>
            </p:cNvSpPr>
            <p:nvPr/>
          </p:nvSpPr>
          <p:spPr bwMode="auto">
            <a:xfrm>
              <a:off x="979" y="2007"/>
              <a:ext cx="341" cy="34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vi-VN" sz="2800">
                  <a:solidFill>
                    <a:srgbClr val="000000"/>
                  </a:solidFill>
                  <a:latin typeface="Times New Roman" panose="02020603050405020304" pitchFamily="18" charset="0"/>
                </a:rPr>
                <a:t>11+</a:t>
              </a:r>
            </a:p>
          </p:txBody>
        </p:sp>
        <p:sp>
          <p:nvSpPr>
            <p:cNvPr id="43012" name="Oval 4"/>
            <p:cNvSpPr>
              <a:spLocks noChangeArrowheads="1"/>
            </p:cNvSpPr>
            <p:nvPr/>
          </p:nvSpPr>
          <p:spPr bwMode="auto">
            <a:xfrm>
              <a:off x="692" y="1710"/>
              <a:ext cx="911" cy="907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3" name="Oval 5"/>
            <p:cNvSpPr>
              <a:spLocks noChangeArrowheads="1"/>
            </p:cNvSpPr>
            <p:nvPr/>
          </p:nvSpPr>
          <p:spPr bwMode="auto">
            <a:xfrm>
              <a:off x="391" y="1418"/>
              <a:ext cx="1500" cy="1474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4" name="Oval 6"/>
            <p:cNvSpPr>
              <a:spLocks noChangeArrowheads="1"/>
            </p:cNvSpPr>
            <p:nvPr/>
          </p:nvSpPr>
          <p:spPr bwMode="auto">
            <a:xfrm>
              <a:off x="119" y="1136"/>
              <a:ext cx="2046" cy="204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5" name="Oval 7"/>
            <p:cNvSpPr>
              <a:spLocks noChangeArrowheads="1"/>
            </p:cNvSpPr>
            <p:nvPr/>
          </p:nvSpPr>
          <p:spPr bwMode="auto">
            <a:xfrm>
              <a:off x="1096" y="1665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6" name="Oval 8"/>
            <p:cNvSpPr>
              <a:spLocks noChangeArrowheads="1"/>
            </p:cNvSpPr>
            <p:nvPr/>
          </p:nvSpPr>
          <p:spPr bwMode="auto">
            <a:xfrm>
              <a:off x="979" y="1372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7" name="Oval 9"/>
            <p:cNvSpPr>
              <a:spLocks noChangeArrowheads="1"/>
            </p:cNvSpPr>
            <p:nvPr/>
          </p:nvSpPr>
          <p:spPr bwMode="auto">
            <a:xfrm>
              <a:off x="1207" y="1372"/>
              <a:ext cx="112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8" name="Oval 10"/>
            <p:cNvSpPr>
              <a:spLocks noChangeArrowheads="1"/>
            </p:cNvSpPr>
            <p:nvPr/>
          </p:nvSpPr>
          <p:spPr bwMode="auto">
            <a:xfrm>
              <a:off x="979" y="2832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19" name="Oval 11"/>
            <p:cNvSpPr>
              <a:spLocks noChangeArrowheads="1"/>
            </p:cNvSpPr>
            <p:nvPr/>
          </p:nvSpPr>
          <p:spPr bwMode="auto">
            <a:xfrm>
              <a:off x="1207" y="2827"/>
              <a:ext cx="112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0" name="Oval 12"/>
            <p:cNvSpPr>
              <a:spLocks noChangeArrowheads="1"/>
            </p:cNvSpPr>
            <p:nvPr/>
          </p:nvSpPr>
          <p:spPr bwMode="auto">
            <a:xfrm>
              <a:off x="343" y="2007"/>
              <a:ext cx="112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1" name="Oval 13"/>
            <p:cNvSpPr>
              <a:spLocks noChangeArrowheads="1"/>
            </p:cNvSpPr>
            <p:nvPr/>
          </p:nvSpPr>
          <p:spPr bwMode="auto">
            <a:xfrm>
              <a:off x="344" y="2234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2" name="Oval 14"/>
            <p:cNvSpPr>
              <a:spLocks noChangeArrowheads="1"/>
            </p:cNvSpPr>
            <p:nvPr/>
          </p:nvSpPr>
          <p:spPr bwMode="auto">
            <a:xfrm>
              <a:off x="1827" y="2007"/>
              <a:ext cx="112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3" name="Oval 15"/>
            <p:cNvSpPr>
              <a:spLocks noChangeArrowheads="1"/>
            </p:cNvSpPr>
            <p:nvPr/>
          </p:nvSpPr>
          <p:spPr bwMode="auto">
            <a:xfrm>
              <a:off x="1827" y="2224"/>
              <a:ext cx="112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4" name="Oval 16"/>
            <p:cNvSpPr>
              <a:spLocks noChangeArrowheads="1"/>
            </p:cNvSpPr>
            <p:nvPr/>
          </p:nvSpPr>
          <p:spPr bwMode="auto">
            <a:xfrm>
              <a:off x="1100" y="2557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sp>
          <p:nvSpPr>
            <p:cNvPr id="43026" name="Oval 18"/>
            <p:cNvSpPr>
              <a:spLocks noChangeArrowheads="1"/>
            </p:cNvSpPr>
            <p:nvPr/>
          </p:nvSpPr>
          <p:spPr bwMode="auto">
            <a:xfrm>
              <a:off x="1075" y="1104"/>
              <a:ext cx="113" cy="113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</p:grpSp>
      <p:sp>
        <p:nvSpPr>
          <p:cNvPr id="43051" name="Rectangle 43"/>
          <p:cNvSpPr>
            <a:spLocks noChangeArrowheads="1"/>
          </p:cNvSpPr>
          <p:nvPr/>
        </p:nvSpPr>
        <p:spPr bwMode="auto">
          <a:xfrm>
            <a:off x="1524001" y="282575"/>
            <a:ext cx="72437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Ví dụ 2: Sự tạo thành </a:t>
            </a:r>
            <a:r>
              <a:rPr lang="en-US" altLang="vi-V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ion Na</a:t>
            </a:r>
            <a:r>
              <a:rPr lang="en-US" altLang="vi-VN" sz="2800" b="1" baseline="30000">
                <a:solidFill>
                  <a:srgbClr val="FF0066"/>
                </a:solidFill>
                <a:latin typeface="Times New Roman" panose="02020603050405020304" pitchFamily="18" charset="0"/>
              </a:rPr>
              <a:t>+</a:t>
            </a:r>
            <a:r>
              <a:rPr lang="en-US" altLang="vi-V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từ nguyên tử </a:t>
            </a:r>
            <a:r>
              <a:rPr lang="en-US" altLang="vi-V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Na</a:t>
            </a:r>
          </a:p>
        </p:txBody>
      </p:sp>
      <p:grpSp>
        <p:nvGrpSpPr>
          <p:cNvPr id="43055" name="Group 47"/>
          <p:cNvGrpSpPr>
            <a:grpSpLocks/>
          </p:cNvGrpSpPr>
          <p:nvPr/>
        </p:nvGrpSpPr>
        <p:grpSpPr bwMode="auto">
          <a:xfrm>
            <a:off x="5029200" y="2071688"/>
            <a:ext cx="5410200" cy="3948112"/>
            <a:chOff x="2208" y="1305"/>
            <a:chExt cx="3408" cy="2487"/>
          </a:xfrm>
        </p:grpSpPr>
        <p:sp>
          <p:nvSpPr>
            <p:cNvPr id="43045" name="Line 37"/>
            <p:cNvSpPr>
              <a:spLocks noChangeShapeType="1"/>
            </p:cNvSpPr>
            <p:nvPr/>
          </p:nvSpPr>
          <p:spPr bwMode="auto">
            <a:xfrm>
              <a:off x="2208" y="2160"/>
              <a:ext cx="8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vi-VN">
                <a:solidFill>
                  <a:srgbClr val="000000"/>
                </a:solidFill>
              </a:endParaRPr>
            </a:p>
          </p:txBody>
        </p:sp>
        <p:grpSp>
          <p:nvGrpSpPr>
            <p:cNvPr id="43054" name="Group 46"/>
            <p:cNvGrpSpPr>
              <a:grpSpLocks/>
            </p:cNvGrpSpPr>
            <p:nvPr/>
          </p:nvGrpSpPr>
          <p:grpSpPr bwMode="auto">
            <a:xfrm>
              <a:off x="3104" y="1305"/>
              <a:ext cx="2512" cy="2487"/>
              <a:chOff x="3104" y="1305"/>
              <a:chExt cx="2512" cy="2487"/>
            </a:xfrm>
          </p:grpSpPr>
          <p:grpSp>
            <p:nvGrpSpPr>
              <p:cNvPr id="43050" name="Group 42"/>
              <p:cNvGrpSpPr>
                <a:grpSpLocks/>
              </p:cNvGrpSpPr>
              <p:nvPr/>
            </p:nvGrpSpPr>
            <p:grpSpPr bwMode="auto">
              <a:xfrm>
                <a:off x="5088" y="2064"/>
                <a:ext cx="528" cy="231"/>
                <a:chOff x="5088" y="2064"/>
                <a:chExt cx="528" cy="231"/>
              </a:xfrm>
            </p:grpSpPr>
            <p:sp>
              <p:nvSpPr>
                <p:cNvPr id="43044" name="Oval 36"/>
                <p:cNvSpPr>
                  <a:spLocks noChangeArrowheads="1"/>
                </p:cNvSpPr>
                <p:nvPr/>
              </p:nvSpPr>
              <p:spPr bwMode="auto">
                <a:xfrm>
                  <a:off x="5504" y="2114"/>
                  <a:ext cx="112" cy="113"/>
                </a:xfrm>
                <a:prstGeom prst="ellipse">
                  <a:avLst/>
                </a:prstGeom>
                <a:solidFill>
                  <a:schemeClr val="folHlink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vi-VN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43046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5088" y="2064"/>
                  <a:ext cx="336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fontAlgn="base" hangingPunct="0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en-US" altLang="vi-VN">
                      <a:solidFill>
                        <a:srgbClr val="000000"/>
                      </a:solidFill>
                      <a:latin typeface="Garamond" panose="02020404030301010803" pitchFamily="18" charset="0"/>
                    </a:rPr>
                    <a:t>+</a:t>
                  </a:r>
                </a:p>
              </p:txBody>
            </p:sp>
          </p:grpSp>
          <p:grpSp>
            <p:nvGrpSpPr>
              <p:cNvPr id="43053" name="Group 45"/>
              <p:cNvGrpSpPr>
                <a:grpSpLocks/>
              </p:cNvGrpSpPr>
              <p:nvPr/>
            </p:nvGrpSpPr>
            <p:grpSpPr bwMode="auto">
              <a:xfrm>
                <a:off x="3104" y="1305"/>
                <a:ext cx="1677" cy="2487"/>
                <a:chOff x="3104" y="1305"/>
                <a:chExt cx="1677" cy="2487"/>
              </a:xfrm>
            </p:grpSpPr>
            <p:grpSp>
              <p:nvGrpSpPr>
                <p:cNvPr id="43049" name="Group 41"/>
                <p:cNvGrpSpPr>
                  <a:grpSpLocks/>
                </p:cNvGrpSpPr>
                <p:nvPr/>
              </p:nvGrpSpPr>
              <p:grpSpPr bwMode="auto">
                <a:xfrm>
                  <a:off x="3104" y="1383"/>
                  <a:ext cx="1634" cy="2409"/>
                  <a:chOff x="3104" y="1383"/>
                  <a:chExt cx="1634" cy="2409"/>
                </a:xfrm>
              </p:grpSpPr>
              <p:sp>
                <p:nvSpPr>
                  <p:cNvPr id="43028" name="Text 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50" y="3254"/>
                    <a:ext cx="1588" cy="53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algn="ctr" fontAlgn="base">
                      <a:spcBef>
                        <a:spcPct val="50000"/>
                      </a:spcBef>
                      <a:spcAft>
                        <a:spcPct val="0"/>
                      </a:spcAft>
                    </a:pPr>
                    <a:r>
                      <a:rPr lang="en-GB" altLang="vi-VN" sz="200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11+ v</a:t>
                    </a:r>
                    <a:r>
                      <a:rPr lang="en-GB" altLang="vi-VN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à</a:t>
                    </a:r>
                    <a:r>
                      <a:rPr lang="en-GB" altLang="vi-VN" sz="200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11- = 1+</a:t>
                    </a:r>
                  </a:p>
                  <a:p>
                    <a:pPr algn="ctr" fontAlgn="base">
                      <a:spcBef>
                        <a:spcPct val="50000"/>
                      </a:spcBef>
                      <a:spcAft>
                        <a:spcPct val="0"/>
                      </a:spcAft>
                    </a:pPr>
                    <a:r>
                      <a:rPr lang="en-GB" altLang="vi-VN" sz="200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Na</a:t>
                    </a:r>
                    <a:r>
                      <a:rPr lang="en-GB" altLang="vi-VN" sz="2000" baseline="3000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+</a:t>
                    </a:r>
                  </a:p>
                </p:txBody>
              </p:sp>
              <p:sp>
                <p:nvSpPr>
                  <p:cNvPr id="43029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3740" y="2018"/>
                    <a:ext cx="341" cy="340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r>
                      <a:rPr lang="en-US" altLang="vi-VN" sz="28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11+</a:t>
                    </a:r>
                  </a:p>
                </p:txBody>
              </p:sp>
              <p:sp>
                <p:nvSpPr>
                  <p:cNvPr id="43030" name="Oval 22"/>
                  <p:cNvSpPr>
                    <a:spLocks noChangeArrowheads="1"/>
                  </p:cNvSpPr>
                  <p:nvPr/>
                </p:nvSpPr>
                <p:spPr bwMode="auto">
                  <a:xfrm>
                    <a:off x="3453" y="1721"/>
                    <a:ext cx="911" cy="907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1" name="Oval 23"/>
                  <p:cNvSpPr>
                    <a:spLocks noChangeArrowheads="1"/>
                  </p:cNvSpPr>
                  <p:nvPr/>
                </p:nvSpPr>
                <p:spPr bwMode="auto">
                  <a:xfrm>
                    <a:off x="3152" y="1429"/>
                    <a:ext cx="1500" cy="1474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3" name="Oval 25"/>
                  <p:cNvSpPr>
                    <a:spLocks noChangeArrowheads="1"/>
                  </p:cNvSpPr>
                  <p:nvPr/>
                </p:nvSpPr>
                <p:spPr bwMode="auto">
                  <a:xfrm>
                    <a:off x="3857" y="1676"/>
                    <a:ext cx="113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4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3740" y="1383"/>
                    <a:ext cx="113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5" name="Oval 27"/>
                  <p:cNvSpPr>
                    <a:spLocks noChangeArrowheads="1"/>
                  </p:cNvSpPr>
                  <p:nvPr/>
                </p:nvSpPr>
                <p:spPr bwMode="auto">
                  <a:xfrm>
                    <a:off x="3968" y="1383"/>
                    <a:ext cx="112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6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3740" y="2843"/>
                    <a:ext cx="113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7" name="Oval 29"/>
                  <p:cNvSpPr>
                    <a:spLocks noChangeArrowheads="1"/>
                  </p:cNvSpPr>
                  <p:nvPr/>
                </p:nvSpPr>
                <p:spPr bwMode="auto">
                  <a:xfrm>
                    <a:off x="3968" y="2838"/>
                    <a:ext cx="112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8" name="Oval 30"/>
                  <p:cNvSpPr>
                    <a:spLocks noChangeArrowheads="1"/>
                  </p:cNvSpPr>
                  <p:nvPr/>
                </p:nvSpPr>
                <p:spPr bwMode="auto">
                  <a:xfrm>
                    <a:off x="3104" y="2018"/>
                    <a:ext cx="112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39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3105" y="2245"/>
                    <a:ext cx="113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40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4588" y="2018"/>
                    <a:ext cx="112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41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4588" y="2235"/>
                    <a:ext cx="112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  <p:sp>
                <p:nvSpPr>
                  <p:cNvPr id="43042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2568"/>
                    <a:ext cx="113" cy="113"/>
                  </a:xfrm>
                  <a:prstGeom prst="ellipse">
                    <a:avLst/>
                  </a:prstGeom>
                  <a:solidFill>
                    <a:schemeClr val="folHlink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vi-VN">
                      <a:solidFill>
                        <a:srgbClr val="000000"/>
                      </a:solidFill>
                    </a:endParaRPr>
                  </a:p>
                </p:txBody>
              </p:sp>
            </p:grpSp>
            <p:sp>
              <p:nvSpPr>
                <p:cNvPr id="43052" name="Text Box 44"/>
                <p:cNvSpPr txBox="1">
                  <a:spLocks noChangeArrowheads="1"/>
                </p:cNvSpPr>
                <p:nvPr/>
              </p:nvSpPr>
              <p:spPr bwMode="auto">
                <a:xfrm>
                  <a:off x="4464" y="1305"/>
                  <a:ext cx="31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en-GB" altLang="vi-VN" sz="280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+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27601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4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43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417513"/>
            <a:ext cx="8229600" cy="850900"/>
          </a:xfrm>
        </p:spPr>
        <p:txBody>
          <a:bodyPr/>
          <a:lstStyle/>
          <a:p>
            <a:r>
              <a:rPr lang="en-US" altLang="vi-VN" sz="4000"/>
              <a:t>II/ Sự tạo thành ion, cation, anion</a:t>
            </a:r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279650" y="1139826"/>
            <a:ext cx="4038600" cy="57467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vi-VN" sz="3200" b="1" i="1" dirty="0">
                <a:solidFill>
                  <a:srgbClr val="FF0000"/>
                </a:solidFill>
              </a:rPr>
              <a:t>1) </a:t>
            </a:r>
            <a:r>
              <a:rPr lang="en-US" altLang="vi-VN" sz="3200" b="1" i="1" dirty="0" err="1">
                <a:solidFill>
                  <a:srgbClr val="FF0000"/>
                </a:solidFill>
              </a:rPr>
              <a:t>Sự</a:t>
            </a:r>
            <a:r>
              <a:rPr lang="en-US" altLang="vi-VN" sz="3200" b="1" i="1" dirty="0">
                <a:solidFill>
                  <a:srgbClr val="FF0000"/>
                </a:solidFill>
              </a:rPr>
              <a:t> </a:t>
            </a:r>
            <a:r>
              <a:rPr lang="en-US" altLang="vi-VN" sz="3200" b="1" i="1" dirty="0" err="1">
                <a:solidFill>
                  <a:srgbClr val="FF0000"/>
                </a:solidFill>
              </a:rPr>
              <a:t>tạo</a:t>
            </a:r>
            <a:r>
              <a:rPr lang="en-US" altLang="vi-VN" sz="3200" b="1" i="1" dirty="0">
                <a:solidFill>
                  <a:srgbClr val="FF0000"/>
                </a:solidFill>
              </a:rPr>
              <a:t> </a:t>
            </a:r>
            <a:r>
              <a:rPr lang="en-US" altLang="vi-VN" sz="3200" b="1" i="1" dirty="0" err="1">
                <a:solidFill>
                  <a:srgbClr val="FF0000"/>
                </a:solidFill>
              </a:rPr>
              <a:t>thành</a:t>
            </a:r>
            <a:r>
              <a:rPr lang="en-US" altLang="vi-VN" sz="3200" b="1" i="1" dirty="0">
                <a:solidFill>
                  <a:srgbClr val="FF0000"/>
                </a:solidFill>
              </a:rPr>
              <a:t> </a:t>
            </a:r>
            <a:r>
              <a:rPr lang="en-US" altLang="vi-VN" sz="3200" b="1" i="1" dirty="0" err="1" smtClean="0">
                <a:solidFill>
                  <a:srgbClr val="FF0000"/>
                </a:solidFill>
              </a:rPr>
              <a:t>cation</a:t>
            </a:r>
            <a:endParaRPr lang="en-US" altLang="vi-VN" sz="3200" b="1" i="1" dirty="0">
              <a:solidFill>
                <a:srgbClr val="FF0000"/>
              </a:solidFill>
            </a:endParaRPr>
          </a:p>
        </p:txBody>
      </p:sp>
      <p:sp>
        <p:nvSpPr>
          <p:cNvPr id="10650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774825" y="4005264"/>
            <a:ext cx="4249738" cy="1800225"/>
          </a:xfrm>
        </p:spPr>
        <p:txBody>
          <a:bodyPr/>
          <a:lstStyle/>
          <a:p>
            <a:pPr marL="508000" indent="-508000">
              <a:buNone/>
            </a:pPr>
            <a:r>
              <a:rPr lang="en-US" altLang="vi-VN" sz="2600">
                <a:solidFill>
                  <a:srgbClr val="0000CC"/>
                </a:solidFill>
              </a:rPr>
              <a:t>		:1s</a:t>
            </a:r>
            <a:r>
              <a:rPr lang="en-US" altLang="vi-VN" sz="2600" baseline="30000">
                <a:solidFill>
                  <a:srgbClr val="0000CC"/>
                </a:solidFill>
              </a:rPr>
              <a:t>2</a:t>
            </a:r>
            <a:r>
              <a:rPr lang="en-US" altLang="vi-VN" sz="2600">
                <a:solidFill>
                  <a:srgbClr val="0000CC"/>
                </a:solidFill>
              </a:rPr>
              <a:t>2s</a:t>
            </a:r>
            <a:r>
              <a:rPr lang="en-US" altLang="vi-VN" sz="2600" baseline="30000">
                <a:solidFill>
                  <a:srgbClr val="0000CC"/>
                </a:solidFill>
              </a:rPr>
              <a:t>2</a:t>
            </a:r>
            <a:r>
              <a:rPr lang="en-US" altLang="vi-VN" sz="2600">
                <a:solidFill>
                  <a:srgbClr val="0000CC"/>
                </a:solidFill>
              </a:rPr>
              <a:t>2p</a:t>
            </a:r>
            <a:r>
              <a:rPr lang="en-US" altLang="vi-VN" sz="2600" baseline="30000">
                <a:solidFill>
                  <a:srgbClr val="0000CC"/>
                </a:solidFill>
              </a:rPr>
              <a:t>6</a:t>
            </a:r>
            <a:r>
              <a:rPr lang="en-US" altLang="vi-VN" sz="2600">
                <a:solidFill>
                  <a:srgbClr val="0000CC"/>
                </a:solidFill>
              </a:rPr>
              <a:t>3s</a:t>
            </a:r>
            <a:r>
              <a:rPr lang="en-US" altLang="vi-VN" sz="2600" baseline="30000">
                <a:solidFill>
                  <a:srgbClr val="0000CC"/>
                </a:solidFill>
              </a:rPr>
              <a:t>2</a:t>
            </a:r>
            <a:r>
              <a:rPr lang="en-US" altLang="vi-VN" sz="2600">
                <a:solidFill>
                  <a:srgbClr val="0000CC"/>
                </a:solidFill>
              </a:rPr>
              <a:t> có</a:t>
            </a:r>
          </a:p>
          <a:p>
            <a:pPr marL="508000" indent="-508000">
              <a:buNone/>
            </a:pPr>
            <a:r>
              <a:rPr lang="en-US" altLang="vi-VN" sz="2600">
                <a:solidFill>
                  <a:srgbClr val="0000CC"/>
                </a:solidFill>
              </a:rPr>
              <a:t>Số p = 12 ; Số e =12; Số n=12</a:t>
            </a:r>
          </a:p>
          <a:p>
            <a:pPr marL="508000" indent="-508000">
              <a:buNone/>
            </a:pPr>
            <a:r>
              <a:rPr lang="en-US" altLang="vi-VN" sz="2600">
                <a:solidFill>
                  <a:srgbClr val="0000CC"/>
                </a:solidFill>
              </a:rPr>
              <a:t>=&gt; Nguyên tử trung hòa vì       điện.</a:t>
            </a:r>
          </a:p>
          <a:p>
            <a:pPr marL="508000" indent="-508000">
              <a:buNone/>
            </a:pPr>
            <a:endParaRPr lang="en-US" altLang="vi-VN" sz="2600">
              <a:solidFill>
                <a:srgbClr val="0000CC"/>
              </a:solidFill>
            </a:endParaRPr>
          </a:p>
        </p:txBody>
      </p:sp>
      <p:sp>
        <p:nvSpPr>
          <p:cNvPr id="106521" name="AutoShape 25"/>
          <p:cNvSpPr>
            <a:spLocks noChangeArrowheads="1"/>
          </p:cNvSpPr>
          <p:nvPr/>
        </p:nvSpPr>
        <p:spPr bwMode="auto">
          <a:xfrm>
            <a:off x="5519739" y="2708275"/>
            <a:ext cx="1152525" cy="217488"/>
          </a:xfrm>
          <a:prstGeom prst="rightArrow">
            <a:avLst>
              <a:gd name="adj1" fmla="val 50000"/>
              <a:gd name="adj2" fmla="val 132481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2" name="Oval 26"/>
          <p:cNvSpPr>
            <a:spLocks noChangeArrowheads="1"/>
          </p:cNvSpPr>
          <p:nvPr/>
        </p:nvSpPr>
        <p:spPr bwMode="auto">
          <a:xfrm>
            <a:off x="7685089" y="2263776"/>
            <a:ext cx="866775" cy="868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3" name="Oval 27"/>
          <p:cNvSpPr>
            <a:spLocks noChangeArrowheads="1"/>
          </p:cNvSpPr>
          <p:nvPr/>
        </p:nvSpPr>
        <p:spPr bwMode="auto">
          <a:xfrm>
            <a:off x="7396164" y="1984375"/>
            <a:ext cx="1430337" cy="14097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4" name="Oval 28"/>
          <p:cNvSpPr>
            <a:spLocks noChangeArrowheads="1"/>
          </p:cNvSpPr>
          <p:nvPr/>
        </p:nvSpPr>
        <p:spPr bwMode="auto">
          <a:xfrm>
            <a:off x="7897813" y="2492375"/>
            <a:ext cx="431800" cy="43338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b="1">
                <a:solidFill>
                  <a:srgbClr val="FF0000"/>
                </a:solidFill>
              </a:rPr>
              <a:t>12+</a:t>
            </a:r>
          </a:p>
        </p:txBody>
      </p:sp>
      <p:sp>
        <p:nvSpPr>
          <p:cNvPr id="106525" name="Oval 29"/>
          <p:cNvSpPr>
            <a:spLocks noChangeArrowheads="1"/>
          </p:cNvSpPr>
          <p:nvPr/>
        </p:nvSpPr>
        <p:spPr bwMode="auto">
          <a:xfrm>
            <a:off x="7929563" y="19161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6" name="Oval 30"/>
          <p:cNvSpPr>
            <a:spLocks noChangeArrowheads="1"/>
          </p:cNvSpPr>
          <p:nvPr/>
        </p:nvSpPr>
        <p:spPr bwMode="auto">
          <a:xfrm>
            <a:off x="8145463" y="19161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7" name="Oval 31"/>
          <p:cNvSpPr>
            <a:spLocks noChangeArrowheads="1"/>
          </p:cNvSpPr>
          <p:nvPr/>
        </p:nvSpPr>
        <p:spPr bwMode="auto">
          <a:xfrm>
            <a:off x="7929563" y="33131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8" name="Oval 32"/>
          <p:cNvSpPr>
            <a:spLocks noChangeArrowheads="1"/>
          </p:cNvSpPr>
          <p:nvPr/>
        </p:nvSpPr>
        <p:spPr bwMode="auto">
          <a:xfrm>
            <a:off x="8145463" y="33083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29" name="Oval 33"/>
          <p:cNvSpPr>
            <a:spLocks noChangeArrowheads="1"/>
          </p:cNvSpPr>
          <p:nvPr/>
        </p:nvSpPr>
        <p:spPr bwMode="auto">
          <a:xfrm>
            <a:off x="7319963" y="25241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0" name="Oval 34"/>
          <p:cNvSpPr>
            <a:spLocks noChangeArrowheads="1"/>
          </p:cNvSpPr>
          <p:nvPr/>
        </p:nvSpPr>
        <p:spPr bwMode="auto">
          <a:xfrm>
            <a:off x="7321550" y="27416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1" name="Oval 35"/>
          <p:cNvSpPr>
            <a:spLocks noChangeArrowheads="1"/>
          </p:cNvSpPr>
          <p:nvPr/>
        </p:nvSpPr>
        <p:spPr bwMode="auto">
          <a:xfrm>
            <a:off x="8739188" y="25241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2" name="Oval 36"/>
          <p:cNvSpPr>
            <a:spLocks noChangeArrowheads="1"/>
          </p:cNvSpPr>
          <p:nvPr/>
        </p:nvSpPr>
        <p:spPr bwMode="auto">
          <a:xfrm>
            <a:off x="8739188" y="27320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3" name="Oval 37"/>
          <p:cNvSpPr>
            <a:spLocks noChangeArrowheads="1"/>
          </p:cNvSpPr>
          <p:nvPr/>
        </p:nvSpPr>
        <p:spPr bwMode="auto">
          <a:xfrm>
            <a:off x="8040688" y="217487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4" name="Oval 38"/>
          <p:cNvSpPr>
            <a:spLocks noChangeArrowheads="1"/>
          </p:cNvSpPr>
          <p:nvPr/>
        </p:nvSpPr>
        <p:spPr bwMode="auto">
          <a:xfrm>
            <a:off x="8050213" y="30337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35" name="Rectangle 39"/>
          <p:cNvSpPr>
            <a:spLocks noChangeArrowheads="1"/>
          </p:cNvSpPr>
          <p:nvPr/>
        </p:nvSpPr>
        <p:spPr bwMode="auto">
          <a:xfrm>
            <a:off x="6167439" y="3573464"/>
            <a:ext cx="431958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2600" dirty="0">
                <a:solidFill>
                  <a:srgbClr val="000066"/>
                </a:solidFill>
              </a:rPr>
              <a:t>   </a:t>
            </a:r>
            <a:r>
              <a:rPr lang="en-US" altLang="vi-VN" sz="2600" dirty="0" err="1">
                <a:solidFill>
                  <a:srgbClr val="000066"/>
                </a:solidFill>
              </a:rPr>
              <a:t>Khi</a:t>
            </a:r>
            <a:r>
              <a:rPr lang="en-US" altLang="vi-VN" sz="2600" dirty="0">
                <a:solidFill>
                  <a:srgbClr val="000066"/>
                </a:solidFill>
              </a:rPr>
              <a:t> Mg </a:t>
            </a:r>
            <a:r>
              <a:rPr lang="en-US" altLang="vi-VN" sz="2600" dirty="0" err="1">
                <a:solidFill>
                  <a:srgbClr val="000066"/>
                </a:solidFill>
              </a:rPr>
              <a:t>nhường</a:t>
            </a:r>
            <a:r>
              <a:rPr lang="en-US" altLang="vi-VN" sz="2600" dirty="0">
                <a:solidFill>
                  <a:srgbClr val="000066"/>
                </a:solidFill>
              </a:rPr>
              <a:t> 2e :</a:t>
            </a:r>
          </a:p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2600" dirty="0">
                <a:solidFill>
                  <a:srgbClr val="000066"/>
                </a:solidFill>
              </a:rPr>
              <a:t>        </a:t>
            </a:r>
            <a:r>
              <a:rPr lang="en-US" altLang="vi-VN" sz="2600" dirty="0" err="1">
                <a:solidFill>
                  <a:srgbClr val="000066"/>
                </a:solidFill>
              </a:rPr>
              <a:t>CHe</a:t>
            </a:r>
            <a:r>
              <a:rPr lang="en-US" altLang="vi-VN" sz="2600" dirty="0">
                <a:solidFill>
                  <a:srgbClr val="000066"/>
                </a:solidFill>
              </a:rPr>
              <a:t>: 1s</a:t>
            </a:r>
            <a:r>
              <a:rPr lang="en-US" altLang="vi-VN" sz="2600" baseline="30000" dirty="0">
                <a:solidFill>
                  <a:srgbClr val="000066"/>
                </a:solidFill>
              </a:rPr>
              <a:t>2</a:t>
            </a:r>
            <a:r>
              <a:rPr lang="en-US" altLang="vi-VN" sz="2600" dirty="0">
                <a:solidFill>
                  <a:srgbClr val="000066"/>
                </a:solidFill>
              </a:rPr>
              <a:t>2s</a:t>
            </a:r>
            <a:r>
              <a:rPr lang="en-US" altLang="vi-VN" sz="2600" baseline="30000" dirty="0">
                <a:solidFill>
                  <a:srgbClr val="000066"/>
                </a:solidFill>
              </a:rPr>
              <a:t>2</a:t>
            </a:r>
            <a:r>
              <a:rPr lang="en-US" altLang="vi-VN" sz="2600" dirty="0">
                <a:solidFill>
                  <a:srgbClr val="000066"/>
                </a:solidFill>
              </a:rPr>
              <a:t>2p</a:t>
            </a:r>
            <a:r>
              <a:rPr lang="en-US" altLang="vi-VN" sz="2600" baseline="30000" dirty="0">
                <a:solidFill>
                  <a:srgbClr val="000066"/>
                </a:solidFill>
              </a:rPr>
              <a:t>6</a:t>
            </a:r>
            <a:r>
              <a:rPr lang="en-US" altLang="vi-VN" sz="2600" dirty="0">
                <a:solidFill>
                  <a:srgbClr val="000066"/>
                </a:solidFill>
              </a:rPr>
              <a:t>  </a:t>
            </a:r>
          </a:p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2600" dirty="0" err="1">
                <a:solidFill>
                  <a:srgbClr val="000066"/>
                </a:solidFill>
              </a:rPr>
              <a:t>Số</a:t>
            </a:r>
            <a:r>
              <a:rPr lang="en-US" altLang="vi-VN" sz="2600" dirty="0">
                <a:solidFill>
                  <a:srgbClr val="000066"/>
                </a:solidFill>
              </a:rPr>
              <a:t> p = 12 ;   </a:t>
            </a:r>
            <a:r>
              <a:rPr lang="en-US" altLang="vi-VN" sz="2600" dirty="0" err="1">
                <a:solidFill>
                  <a:srgbClr val="000066"/>
                </a:solidFill>
              </a:rPr>
              <a:t>Số</a:t>
            </a:r>
            <a:r>
              <a:rPr lang="en-US" altLang="vi-VN" sz="2600">
                <a:solidFill>
                  <a:srgbClr val="000066"/>
                </a:solidFill>
              </a:rPr>
              <a:t> e =</a:t>
            </a:r>
            <a:r>
              <a:rPr lang="en-US" altLang="vi-VN" sz="2600" smtClean="0">
                <a:solidFill>
                  <a:srgbClr val="000066"/>
                </a:solidFill>
              </a:rPr>
              <a:t>10; </a:t>
            </a:r>
            <a:r>
              <a:rPr lang="en-US" altLang="vi-VN" sz="2600" dirty="0" err="1">
                <a:solidFill>
                  <a:srgbClr val="000066"/>
                </a:solidFill>
              </a:rPr>
              <a:t>số</a:t>
            </a:r>
            <a:r>
              <a:rPr lang="en-US" altLang="vi-VN" sz="2600" dirty="0">
                <a:solidFill>
                  <a:srgbClr val="000066"/>
                </a:solidFill>
              </a:rPr>
              <a:t> n=12</a:t>
            </a:r>
          </a:p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2600" dirty="0">
                <a:solidFill>
                  <a:srgbClr val="000066"/>
                </a:solidFill>
              </a:rPr>
              <a:t>=&gt; </a:t>
            </a:r>
            <a:r>
              <a:rPr lang="en-US" altLang="vi-VN" sz="2600" dirty="0" err="1">
                <a:solidFill>
                  <a:srgbClr val="000066"/>
                </a:solidFill>
              </a:rPr>
              <a:t>phần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còn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lại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của</a:t>
            </a:r>
            <a:r>
              <a:rPr lang="en-US" altLang="vi-VN" sz="2600" dirty="0">
                <a:solidFill>
                  <a:srgbClr val="000066"/>
                </a:solidFill>
              </a:rPr>
              <a:t> Mg </a:t>
            </a:r>
            <a:r>
              <a:rPr lang="en-US" altLang="vi-VN" sz="2600" dirty="0" err="1">
                <a:solidFill>
                  <a:srgbClr val="000066"/>
                </a:solidFill>
              </a:rPr>
              <a:t>mang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điện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tích</a:t>
            </a:r>
            <a:r>
              <a:rPr lang="en-US" altLang="vi-VN" sz="2600" dirty="0">
                <a:solidFill>
                  <a:srgbClr val="000066"/>
                </a:solidFill>
              </a:rPr>
              <a:t> </a:t>
            </a:r>
            <a:r>
              <a:rPr lang="en-US" altLang="vi-VN" sz="2600" dirty="0" err="1">
                <a:solidFill>
                  <a:srgbClr val="000066"/>
                </a:solidFill>
              </a:rPr>
              <a:t>là</a:t>
            </a:r>
            <a:r>
              <a:rPr lang="en-US" altLang="vi-VN" sz="2600" dirty="0">
                <a:solidFill>
                  <a:srgbClr val="000066"/>
                </a:solidFill>
              </a:rPr>
              <a:t> 2+ hay ion Mg</a:t>
            </a:r>
            <a:r>
              <a:rPr lang="en-US" altLang="vi-VN" sz="2600" baseline="30000" dirty="0">
                <a:solidFill>
                  <a:srgbClr val="000066"/>
                </a:solidFill>
              </a:rPr>
              <a:t>2+</a:t>
            </a:r>
            <a:r>
              <a:rPr lang="en-US" altLang="vi-VN" sz="2600" dirty="0">
                <a:solidFill>
                  <a:srgbClr val="000066"/>
                </a:solidFill>
              </a:rPr>
              <a:t>.</a:t>
            </a:r>
          </a:p>
          <a:p>
            <a:pPr fontAlgn="base">
              <a:spcAft>
                <a:spcPct val="0"/>
              </a:spcAft>
              <a:buFontTx/>
              <a:buNone/>
            </a:pPr>
            <a:endParaRPr lang="en-US" altLang="vi-VN" sz="2600" dirty="0">
              <a:solidFill>
                <a:srgbClr val="000066"/>
              </a:solidFill>
            </a:endParaRPr>
          </a:p>
        </p:txBody>
      </p:sp>
      <p:graphicFrame>
        <p:nvGraphicFramePr>
          <p:cNvPr id="106536" name="Object 40"/>
          <p:cNvGraphicFramePr>
            <a:graphicFrameLocks noChangeAspect="1"/>
          </p:cNvGraphicFramePr>
          <p:nvPr/>
        </p:nvGraphicFramePr>
        <p:xfrm>
          <a:off x="6038850" y="3314700"/>
          <a:ext cx="114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Equation" r:id="rId3" imgW="114120" imgH="228600" progId="Equation.3">
                  <p:embed/>
                </p:oleObj>
              </mc:Choice>
              <mc:Fallback>
                <p:oleObj name="Equation" r:id="rId3" imgW="1141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14700"/>
                        <a:ext cx="114300" cy="22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41" name="Rectangle 45"/>
          <p:cNvSpPr>
            <a:spLocks noChangeArrowheads="1"/>
          </p:cNvSpPr>
          <p:nvPr/>
        </p:nvSpPr>
        <p:spPr bwMode="auto">
          <a:xfrm>
            <a:off x="6003635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graphicFrame>
        <p:nvGraphicFramePr>
          <p:cNvPr id="106540" name="Object 44"/>
          <p:cNvGraphicFramePr>
            <a:graphicFrameLocks noChangeAspect="1"/>
          </p:cNvGraphicFramePr>
          <p:nvPr/>
        </p:nvGraphicFramePr>
        <p:xfrm>
          <a:off x="1524001" y="1"/>
          <a:ext cx="29527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r:id="rId5" imgW="291973" imgH="241195" progId="Equation.DSMT4">
                  <p:embed/>
                </p:oleObj>
              </mc:Choice>
              <mc:Fallback>
                <p:oleObj r:id="rId5" imgW="291973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1"/>
                        <a:ext cx="29527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43" name="Rectangle 47"/>
          <p:cNvSpPr>
            <a:spLocks noChangeArrowheads="1"/>
          </p:cNvSpPr>
          <p:nvPr/>
        </p:nvSpPr>
        <p:spPr bwMode="auto">
          <a:xfrm>
            <a:off x="6003635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graphicFrame>
        <p:nvGraphicFramePr>
          <p:cNvPr id="106542" name="Object 46"/>
          <p:cNvGraphicFramePr>
            <a:graphicFrameLocks noChangeAspect="1"/>
          </p:cNvGraphicFramePr>
          <p:nvPr/>
        </p:nvGraphicFramePr>
        <p:xfrm>
          <a:off x="1524001" y="1"/>
          <a:ext cx="29527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r:id="rId7" imgW="291973" imgH="241195" progId="Equation.DSMT4">
                  <p:embed/>
                </p:oleObj>
              </mc:Choice>
              <mc:Fallback>
                <p:oleObj r:id="rId7" imgW="291973" imgH="241195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1" y="1"/>
                        <a:ext cx="29527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45" name="Object 49"/>
          <p:cNvGraphicFramePr>
            <a:graphicFrameLocks noChangeAspect="1"/>
          </p:cNvGraphicFramePr>
          <p:nvPr/>
        </p:nvGraphicFramePr>
        <p:xfrm>
          <a:off x="1919289" y="3914775"/>
          <a:ext cx="852487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Equation" r:id="rId8" imgW="406080" imgH="266400" progId="Equation.3">
                  <p:embed/>
                </p:oleObj>
              </mc:Choice>
              <mc:Fallback>
                <p:oleObj name="Equation" r:id="rId8" imgW="40608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9" y="3914775"/>
                        <a:ext cx="852487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47" name="Oval 51"/>
          <p:cNvSpPr>
            <a:spLocks noChangeArrowheads="1"/>
          </p:cNvSpPr>
          <p:nvPr/>
        </p:nvSpPr>
        <p:spPr bwMode="auto">
          <a:xfrm>
            <a:off x="3116264" y="2379663"/>
            <a:ext cx="866775" cy="8683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48" name="Oval 52"/>
          <p:cNvSpPr>
            <a:spLocks noChangeArrowheads="1"/>
          </p:cNvSpPr>
          <p:nvPr/>
        </p:nvSpPr>
        <p:spPr bwMode="auto">
          <a:xfrm>
            <a:off x="2827339" y="2100263"/>
            <a:ext cx="1430337" cy="14097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49" name="Oval 53"/>
          <p:cNvSpPr>
            <a:spLocks noChangeArrowheads="1"/>
          </p:cNvSpPr>
          <p:nvPr/>
        </p:nvSpPr>
        <p:spPr bwMode="auto">
          <a:xfrm>
            <a:off x="2566989" y="1830389"/>
            <a:ext cx="1951037" cy="1952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0" name="Oval 54"/>
          <p:cNvSpPr>
            <a:spLocks noChangeArrowheads="1"/>
          </p:cNvSpPr>
          <p:nvPr/>
        </p:nvSpPr>
        <p:spPr bwMode="auto">
          <a:xfrm>
            <a:off x="3328988" y="2608264"/>
            <a:ext cx="431800" cy="433387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b="1">
                <a:solidFill>
                  <a:srgbClr val="FF0000"/>
                </a:solidFill>
              </a:rPr>
              <a:t>12+</a:t>
            </a:r>
          </a:p>
        </p:txBody>
      </p:sp>
      <p:sp>
        <p:nvSpPr>
          <p:cNvPr id="106551" name="Oval 55"/>
          <p:cNvSpPr>
            <a:spLocks noChangeArrowheads="1"/>
          </p:cNvSpPr>
          <p:nvPr/>
        </p:nvSpPr>
        <p:spPr bwMode="auto">
          <a:xfrm>
            <a:off x="3467100" y="22923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2" name="Oval 56"/>
          <p:cNvSpPr>
            <a:spLocks noChangeArrowheads="1"/>
          </p:cNvSpPr>
          <p:nvPr/>
        </p:nvSpPr>
        <p:spPr bwMode="auto">
          <a:xfrm>
            <a:off x="3360738" y="20320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3" name="Oval 57"/>
          <p:cNvSpPr>
            <a:spLocks noChangeArrowheads="1"/>
          </p:cNvSpPr>
          <p:nvPr/>
        </p:nvSpPr>
        <p:spPr bwMode="auto">
          <a:xfrm>
            <a:off x="3576638" y="20320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4" name="Oval 58"/>
          <p:cNvSpPr>
            <a:spLocks noChangeArrowheads="1"/>
          </p:cNvSpPr>
          <p:nvPr/>
        </p:nvSpPr>
        <p:spPr bwMode="auto">
          <a:xfrm>
            <a:off x="3360738" y="34290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5" name="Oval 59"/>
          <p:cNvSpPr>
            <a:spLocks noChangeArrowheads="1"/>
          </p:cNvSpPr>
          <p:nvPr/>
        </p:nvSpPr>
        <p:spPr bwMode="auto">
          <a:xfrm>
            <a:off x="3576638" y="342423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6" name="Oval 60"/>
          <p:cNvSpPr>
            <a:spLocks noChangeArrowheads="1"/>
          </p:cNvSpPr>
          <p:nvPr/>
        </p:nvSpPr>
        <p:spPr bwMode="auto">
          <a:xfrm>
            <a:off x="2751138" y="26400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7" name="Oval 61"/>
          <p:cNvSpPr>
            <a:spLocks noChangeArrowheads="1"/>
          </p:cNvSpPr>
          <p:nvPr/>
        </p:nvSpPr>
        <p:spPr bwMode="auto">
          <a:xfrm>
            <a:off x="2752725" y="28575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8" name="Oval 62"/>
          <p:cNvSpPr>
            <a:spLocks noChangeArrowheads="1"/>
          </p:cNvSpPr>
          <p:nvPr/>
        </p:nvSpPr>
        <p:spPr bwMode="auto">
          <a:xfrm>
            <a:off x="4170363" y="264001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59" name="Oval 63"/>
          <p:cNvSpPr>
            <a:spLocks noChangeArrowheads="1"/>
          </p:cNvSpPr>
          <p:nvPr/>
        </p:nvSpPr>
        <p:spPr bwMode="auto">
          <a:xfrm>
            <a:off x="4170363" y="284797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60" name="Oval 64"/>
          <p:cNvSpPr>
            <a:spLocks noChangeArrowheads="1"/>
          </p:cNvSpPr>
          <p:nvPr/>
        </p:nvSpPr>
        <p:spPr bwMode="auto">
          <a:xfrm>
            <a:off x="3476625" y="316547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61" name="Oval 65"/>
          <p:cNvSpPr>
            <a:spLocks noChangeArrowheads="1"/>
          </p:cNvSpPr>
          <p:nvPr/>
        </p:nvSpPr>
        <p:spPr bwMode="auto">
          <a:xfrm>
            <a:off x="3460750" y="17589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62" name="Oval 66"/>
          <p:cNvSpPr>
            <a:spLocks noChangeArrowheads="1"/>
          </p:cNvSpPr>
          <p:nvPr/>
        </p:nvSpPr>
        <p:spPr bwMode="auto">
          <a:xfrm>
            <a:off x="3459163" y="36957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6563" name="AutoShape 67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904289" y="6308726"/>
            <a:ext cx="504825" cy="360363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6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065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6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0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"/>
                                        <p:tgtEl>
                                          <p:spTgt spid="106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"/>
                                        <p:tgtEl>
                                          <p:spTgt spid="106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"/>
                                        <p:tgtEl>
                                          <p:spTgt spid="10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106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06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106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6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106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106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0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106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500"/>
                                        <p:tgtEl>
                                          <p:spTgt spid="106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"/>
                                        <p:tgtEl>
                                          <p:spTgt spid="10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500"/>
                                        <p:tgtEl>
                                          <p:spTgt spid="10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10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1000"/>
                                        <p:tgtEl>
                                          <p:spTgt spid="106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1000"/>
                                        <p:tgtEl>
                                          <p:spTgt spid="1065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1000"/>
                                        <p:tgtEl>
                                          <p:spTgt spid="1065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repeatCount="indefinite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7778E-6 -2.42775E-6 L 0.21268 -2.42775E-6 " pathEditMode="relative" ptsTypes="AA">
                                      <p:cBhvr>
                                        <p:cTn id="79" dur="2000" fill="hold"/>
                                        <p:tgtEl>
                                          <p:spTgt spid="1065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50289E-6 L 0.20486 1.50289E-6 " pathEditMode="relative" ptsTypes="AA">
                                      <p:cBhvr>
                                        <p:cTn id="81" dur="2000" fill="hold"/>
                                        <p:tgtEl>
                                          <p:spTgt spid="106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10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"/>
                                        <p:tgtEl>
                                          <p:spTgt spid="106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106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"/>
                                        <p:tgtEl>
                                          <p:spTgt spid="10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"/>
                                        <p:tgtEl>
                                          <p:spTgt spid="106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"/>
                                        <p:tgtEl>
                                          <p:spTgt spid="106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"/>
                                        <p:tgtEl>
                                          <p:spTgt spid="10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500"/>
                                        <p:tgtEl>
                                          <p:spTgt spid="106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500"/>
                                        <p:tgtEl>
                                          <p:spTgt spid="106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500"/>
                                        <p:tgtEl>
                                          <p:spTgt spid="10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500"/>
                                        <p:tgtEl>
                                          <p:spTgt spid="106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500"/>
                                        <p:tgtEl>
                                          <p:spTgt spid="106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500"/>
                                        <p:tgtEl>
                                          <p:spTgt spid="10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500"/>
                                        <p:tgtEl>
                                          <p:spTgt spid="106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106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1" grpId="0" build="p"/>
      <p:bldP spid="106502" grpId="0" build="p"/>
      <p:bldP spid="106521" grpId="0" animBg="1"/>
      <p:bldP spid="106522" grpId="0" animBg="1"/>
      <p:bldP spid="106523" grpId="0" animBg="1"/>
      <p:bldP spid="106524" grpId="0" animBg="1"/>
      <p:bldP spid="106525" grpId="0" animBg="1"/>
      <p:bldP spid="106526" grpId="0" animBg="1"/>
      <p:bldP spid="106527" grpId="0" animBg="1"/>
      <p:bldP spid="106528" grpId="0" animBg="1"/>
      <p:bldP spid="106529" grpId="0" animBg="1"/>
      <p:bldP spid="106530" grpId="0" animBg="1"/>
      <p:bldP spid="106531" grpId="0" animBg="1"/>
      <p:bldP spid="106532" grpId="0" animBg="1"/>
      <p:bldP spid="106533" grpId="0" animBg="1"/>
      <p:bldP spid="106534" grpId="0" animBg="1"/>
      <p:bldP spid="106535" grpId="0"/>
      <p:bldP spid="106547" grpId="0" animBg="1"/>
      <p:bldP spid="106548" grpId="0" animBg="1"/>
      <p:bldP spid="106549" grpId="0" animBg="1"/>
      <p:bldP spid="106550" grpId="0" animBg="1"/>
      <p:bldP spid="106551" grpId="0" animBg="1"/>
      <p:bldP spid="106552" grpId="0" animBg="1"/>
      <p:bldP spid="106553" grpId="0" animBg="1"/>
      <p:bldP spid="106554" grpId="0" animBg="1"/>
      <p:bldP spid="106555" grpId="0" animBg="1"/>
      <p:bldP spid="106556" grpId="0" animBg="1"/>
      <p:bldP spid="106557" grpId="0" animBg="1"/>
      <p:bldP spid="106558" grpId="0" animBg="1"/>
      <p:bldP spid="106559" grpId="0" animBg="1"/>
      <p:bldP spid="106560" grpId="0" animBg="1"/>
      <p:bldP spid="106561" grpId="0" animBg="1"/>
      <p:bldP spid="106561" grpId="1" animBg="1"/>
      <p:bldP spid="106562" grpId="0" animBg="1"/>
      <p:bldP spid="10656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19288" y="1844676"/>
            <a:ext cx="8229600" cy="1223963"/>
          </a:xfrm>
        </p:spPr>
        <p:txBody>
          <a:bodyPr/>
          <a:lstStyle/>
          <a:p>
            <a:pPr marL="0" indent="347663" algn="just">
              <a:buNone/>
            </a:pPr>
            <a:r>
              <a:rPr lang="en-US" altLang="vi-VN">
                <a:solidFill>
                  <a:srgbClr val="0000CC"/>
                </a:solidFill>
                <a:sym typeface="Wingdings" panose="05000000000000000000" pitchFamily="2" charset="2"/>
              </a:rPr>
              <a:t> </a:t>
            </a:r>
            <a:r>
              <a:rPr lang="en-US" altLang="vi-VN">
                <a:solidFill>
                  <a:srgbClr val="0000CC"/>
                </a:solidFill>
              </a:rPr>
              <a:t>Nguyên tử </a:t>
            </a:r>
            <a:r>
              <a:rPr lang="en-US" altLang="vi-VN" b="1" i="1">
                <a:solidFill>
                  <a:srgbClr val="003300"/>
                </a:solidFill>
              </a:rPr>
              <a:t>kim loại</a:t>
            </a:r>
            <a:r>
              <a:rPr lang="en-US" altLang="vi-VN">
                <a:solidFill>
                  <a:srgbClr val="0000CC"/>
                </a:solidFill>
              </a:rPr>
              <a:t> có khuynh hướng </a:t>
            </a:r>
            <a:r>
              <a:rPr lang="en-US" altLang="vi-VN" b="1" i="1">
                <a:solidFill>
                  <a:srgbClr val="003300"/>
                </a:solidFill>
              </a:rPr>
              <a:t>nhường</a:t>
            </a:r>
            <a:r>
              <a:rPr lang="en-US" altLang="vi-VN">
                <a:solidFill>
                  <a:srgbClr val="0000CC"/>
                </a:solidFill>
              </a:rPr>
              <a:t> e để có trở thành  </a:t>
            </a:r>
            <a:r>
              <a:rPr lang="en-US" altLang="vi-VN" b="1" i="1">
                <a:solidFill>
                  <a:srgbClr val="003300"/>
                </a:solidFill>
              </a:rPr>
              <a:t>ion dương</a:t>
            </a:r>
            <a:r>
              <a:rPr lang="en-US" altLang="vi-VN">
                <a:solidFill>
                  <a:srgbClr val="0000CC"/>
                </a:solidFill>
              </a:rPr>
              <a:t> gọi là </a:t>
            </a:r>
            <a:r>
              <a:rPr lang="en-US" altLang="vi-VN" b="1" i="1">
                <a:solidFill>
                  <a:srgbClr val="003300"/>
                </a:solidFill>
              </a:rPr>
              <a:t>cation.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1919288" y="417513"/>
            <a:ext cx="82296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4000" dirty="0" smtClean="0">
                <a:solidFill>
                  <a:srgbClr val="000000"/>
                </a:solidFill>
              </a:rPr>
              <a:t>I/ </a:t>
            </a:r>
            <a:r>
              <a:rPr lang="en-US" altLang="vi-VN" sz="4000" dirty="0" err="1">
                <a:solidFill>
                  <a:srgbClr val="000000"/>
                </a:solidFill>
              </a:rPr>
              <a:t>Sự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tạo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thành</a:t>
            </a:r>
            <a:r>
              <a:rPr lang="en-US" altLang="vi-VN" sz="4000" dirty="0">
                <a:solidFill>
                  <a:srgbClr val="000000"/>
                </a:solidFill>
              </a:rPr>
              <a:t> ion, </a:t>
            </a:r>
            <a:r>
              <a:rPr lang="en-US" altLang="vi-VN" sz="4000" dirty="0" err="1">
                <a:solidFill>
                  <a:srgbClr val="000000"/>
                </a:solidFill>
              </a:rPr>
              <a:t>cation</a:t>
            </a:r>
            <a:r>
              <a:rPr lang="en-US" altLang="vi-VN" sz="4000" dirty="0">
                <a:solidFill>
                  <a:srgbClr val="000000"/>
                </a:solidFill>
              </a:rPr>
              <a:t>, anion</a:t>
            </a: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2279650" y="1125539"/>
            <a:ext cx="40386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200" b="1" i="1">
                <a:solidFill>
                  <a:srgbClr val="FF0000"/>
                </a:solidFill>
              </a:rPr>
              <a:t>2) Sự tạo thành cation</a:t>
            </a:r>
          </a:p>
        </p:txBody>
      </p:sp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2279650" y="2852738"/>
            <a:ext cx="7920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CC"/>
                </a:solidFill>
                <a:sym typeface="Wingdings" panose="05000000000000000000" pitchFamily="2" charset="2"/>
              </a:rPr>
              <a:t> </a:t>
            </a:r>
            <a:r>
              <a:rPr lang="en-US" altLang="vi-VN" sz="2800">
                <a:solidFill>
                  <a:srgbClr val="0000CC"/>
                </a:solidFill>
              </a:rPr>
              <a:t>Phương trình biểu diễn sự tạo thành cation:</a:t>
            </a:r>
          </a:p>
        </p:txBody>
      </p:sp>
      <p:sp>
        <p:nvSpPr>
          <p:cNvPr id="111640" name="Text Box 24"/>
          <p:cNvSpPr txBox="1">
            <a:spLocks noChangeArrowheads="1"/>
          </p:cNvSpPr>
          <p:nvPr/>
        </p:nvSpPr>
        <p:spPr bwMode="auto">
          <a:xfrm>
            <a:off x="3000376" y="3357564"/>
            <a:ext cx="6696075" cy="107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3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86"/>
                </a:solidFill>
              </a:rPr>
              <a:t>Mg – </a:t>
            </a:r>
            <a:r>
              <a:rPr lang="en-US" altLang="vi-VN" sz="2800" b="1">
                <a:solidFill>
                  <a:srgbClr val="000086"/>
                </a:solidFill>
              </a:rPr>
              <a:t>2</a:t>
            </a:r>
            <a:r>
              <a:rPr lang="en-US" altLang="vi-VN" sz="2800">
                <a:solidFill>
                  <a:srgbClr val="000086"/>
                </a:solidFill>
              </a:rPr>
              <a:t>e → Mg</a:t>
            </a:r>
            <a:r>
              <a:rPr lang="en-US" altLang="vi-VN" sz="2800" baseline="30000">
                <a:solidFill>
                  <a:srgbClr val="000086"/>
                </a:solidFill>
              </a:rPr>
              <a:t>2+</a:t>
            </a:r>
            <a:r>
              <a:rPr lang="en-US" altLang="vi-VN" sz="2800">
                <a:solidFill>
                  <a:srgbClr val="000086"/>
                </a:solidFill>
              </a:rPr>
              <a:t>   hay    Mg </a:t>
            </a:r>
            <a:r>
              <a:rPr lang="en-US" altLang="vi-VN" sz="2800">
                <a:solidFill>
                  <a:srgbClr val="000086"/>
                </a:solidFill>
                <a:cs typeface="Times New Roman" panose="02020603050405020304" pitchFamily="18" charset="0"/>
              </a:rPr>
              <a:t>→ </a:t>
            </a:r>
            <a:r>
              <a:rPr lang="en-US" altLang="vi-VN" sz="2800">
                <a:solidFill>
                  <a:srgbClr val="000086"/>
                </a:solidFill>
              </a:rPr>
              <a:t>Mg</a:t>
            </a:r>
            <a:r>
              <a:rPr lang="en-US" altLang="vi-VN" sz="2800" baseline="30000">
                <a:solidFill>
                  <a:srgbClr val="000086"/>
                </a:solidFill>
              </a:rPr>
              <a:t>2+</a:t>
            </a:r>
            <a:r>
              <a:rPr lang="en-US" altLang="vi-VN" sz="2800">
                <a:solidFill>
                  <a:srgbClr val="000086"/>
                </a:solidFill>
              </a:rPr>
              <a:t> + </a:t>
            </a:r>
            <a:r>
              <a:rPr lang="en-US" altLang="vi-VN" sz="2800" b="1">
                <a:solidFill>
                  <a:srgbClr val="000086"/>
                </a:solidFill>
              </a:rPr>
              <a:t>2</a:t>
            </a:r>
            <a:r>
              <a:rPr lang="en-US" altLang="vi-VN" sz="2800">
                <a:solidFill>
                  <a:srgbClr val="000086"/>
                </a:solidFill>
              </a:rPr>
              <a:t>e</a:t>
            </a:r>
          </a:p>
          <a:p>
            <a:pPr eaLnBrk="0" fontAlgn="base" hangingPunct="0">
              <a:spcBef>
                <a:spcPct val="3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86"/>
                </a:solidFill>
              </a:rPr>
              <a:t>Na  + </a:t>
            </a:r>
            <a:r>
              <a:rPr lang="en-US" altLang="vi-VN" sz="2800" b="1">
                <a:solidFill>
                  <a:srgbClr val="000086"/>
                </a:solidFill>
              </a:rPr>
              <a:t>1</a:t>
            </a:r>
            <a:r>
              <a:rPr lang="en-US" altLang="vi-VN" sz="2800">
                <a:solidFill>
                  <a:srgbClr val="000086"/>
                </a:solidFill>
              </a:rPr>
              <a:t>e → Na</a:t>
            </a:r>
            <a:r>
              <a:rPr lang="en-US" altLang="vi-VN" sz="2800" baseline="30000">
                <a:solidFill>
                  <a:srgbClr val="000086"/>
                </a:solidFill>
              </a:rPr>
              <a:t>+</a:t>
            </a:r>
            <a:r>
              <a:rPr lang="en-US" altLang="vi-VN" sz="2800">
                <a:solidFill>
                  <a:srgbClr val="000086"/>
                </a:solidFill>
              </a:rPr>
              <a:t>     hay    Na  </a:t>
            </a:r>
            <a:r>
              <a:rPr lang="en-US" altLang="vi-VN" sz="2800">
                <a:solidFill>
                  <a:srgbClr val="000086"/>
                </a:solidFill>
                <a:cs typeface="Times New Roman" panose="02020603050405020304" pitchFamily="18" charset="0"/>
              </a:rPr>
              <a:t>→ Na</a:t>
            </a:r>
            <a:r>
              <a:rPr lang="en-US" altLang="vi-VN" sz="2800" baseline="30000">
                <a:solidFill>
                  <a:srgbClr val="000086"/>
                </a:solidFill>
                <a:cs typeface="Times New Roman" panose="02020603050405020304" pitchFamily="18" charset="0"/>
              </a:rPr>
              <a:t>+</a:t>
            </a:r>
            <a:r>
              <a:rPr lang="en-US" altLang="vi-VN" sz="2800">
                <a:solidFill>
                  <a:srgbClr val="000086"/>
                </a:solidFill>
                <a:cs typeface="Times New Roman" panose="02020603050405020304" pitchFamily="18" charset="0"/>
              </a:rPr>
              <a:t>   + </a:t>
            </a:r>
            <a:r>
              <a:rPr lang="en-US" altLang="vi-VN" sz="2800" b="1">
                <a:solidFill>
                  <a:srgbClr val="000086"/>
                </a:solidFill>
                <a:cs typeface="Times New Roman" panose="02020603050405020304" pitchFamily="18" charset="0"/>
              </a:rPr>
              <a:t>1</a:t>
            </a:r>
            <a:r>
              <a:rPr lang="en-US" altLang="vi-VN" sz="2800">
                <a:solidFill>
                  <a:srgbClr val="000086"/>
                </a:solidFill>
                <a:cs typeface="Times New Roman" panose="02020603050405020304" pitchFamily="18" charset="0"/>
              </a:rPr>
              <a:t>e</a:t>
            </a:r>
            <a:r>
              <a:rPr lang="en-US" altLang="vi-VN" sz="2800">
                <a:solidFill>
                  <a:srgbClr val="000086"/>
                </a:solidFill>
              </a:rPr>
              <a:t> </a:t>
            </a:r>
          </a:p>
        </p:txBody>
      </p:sp>
      <p:sp>
        <p:nvSpPr>
          <p:cNvPr id="111644" name="Text Box 28"/>
          <p:cNvSpPr txBox="1">
            <a:spLocks noChangeArrowheads="1"/>
          </p:cNvSpPr>
          <p:nvPr/>
        </p:nvSpPr>
        <p:spPr bwMode="auto">
          <a:xfrm>
            <a:off x="2351089" y="4508501"/>
            <a:ext cx="19446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 u="sng">
                <a:solidFill>
                  <a:srgbClr val="0000CC"/>
                </a:solidFill>
              </a:rPr>
              <a:t>Tổng quát :</a:t>
            </a:r>
          </a:p>
        </p:txBody>
      </p:sp>
      <p:sp>
        <p:nvSpPr>
          <p:cNvPr id="111645" name="Text Box 29"/>
          <p:cNvSpPr txBox="1">
            <a:spLocks noChangeArrowheads="1"/>
          </p:cNvSpPr>
          <p:nvPr/>
        </p:nvSpPr>
        <p:spPr bwMode="auto">
          <a:xfrm>
            <a:off x="4656139" y="4581525"/>
            <a:ext cx="3024187" cy="553998"/>
          </a:xfrm>
          <a:prstGeom prst="rect">
            <a:avLst/>
          </a:prstGeom>
          <a:solidFill>
            <a:srgbClr val="FFFF66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 b="1">
                <a:solidFill>
                  <a:srgbClr val="A50021"/>
                </a:solidFill>
              </a:rPr>
              <a:t>M – ne </a:t>
            </a:r>
            <a:r>
              <a:rPr lang="en-US" altLang="vi-VN" sz="3000" b="1">
                <a:solidFill>
                  <a:srgbClr val="A50021"/>
                </a:solidFill>
                <a:cs typeface="Times New Roman" panose="02020603050405020304" pitchFamily="18" charset="0"/>
              </a:rPr>
              <a:t>→ M</a:t>
            </a:r>
            <a:r>
              <a:rPr lang="en-US" altLang="vi-VN" sz="3000" b="1" baseline="30000">
                <a:solidFill>
                  <a:srgbClr val="A50021"/>
                </a:solidFill>
                <a:cs typeface="Times New Roman" panose="02020603050405020304" pitchFamily="18" charset="0"/>
              </a:rPr>
              <a:t>n+</a:t>
            </a:r>
            <a:r>
              <a:rPr lang="en-US" altLang="vi-VN" sz="3000" b="1">
                <a:solidFill>
                  <a:srgbClr val="A50021"/>
                </a:solidFill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1646" name="AutoShape 3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048750" y="6381750"/>
            <a:ext cx="287338" cy="287338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1647" name="AutoShape 31"/>
          <p:cNvSpPr>
            <a:spLocks/>
          </p:cNvSpPr>
          <p:nvPr/>
        </p:nvSpPr>
        <p:spPr bwMode="auto">
          <a:xfrm>
            <a:off x="4945064" y="5373689"/>
            <a:ext cx="287337" cy="935037"/>
          </a:xfrm>
          <a:prstGeom prst="leftBrace">
            <a:avLst>
              <a:gd name="adj1" fmla="val 2711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1648" name="Text Box 32"/>
          <p:cNvSpPr txBox="1">
            <a:spLocks noChangeArrowheads="1"/>
          </p:cNvSpPr>
          <p:nvPr/>
        </p:nvSpPr>
        <p:spPr bwMode="auto">
          <a:xfrm>
            <a:off x="4872038" y="5373688"/>
            <a:ext cx="23749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   M : kim loại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n = 1, 2, 3</a:t>
            </a:r>
          </a:p>
        </p:txBody>
      </p:sp>
      <p:sp>
        <p:nvSpPr>
          <p:cNvPr id="111649" name="Text Box 33"/>
          <p:cNvSpPr txBox="1">
            <a:spLocks noChangeArrowheads="1"/>
          </p:cNvSpPr>
          <p:nvPr/>
        </p:nvSpPr>
        <p:spPr bwMode="auto">
          <a:xfrm>
            <a:off x="4008438" y="5589588"/>
            <a:ext cx="7921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Với</a:t>
            </a:r>
          </a:p>
        </p:txBody>
      </p:sp>
      <p:sp>
        <p:nvSpPr>
          <p:cNvPr id="111650" name="AutoShape 3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27350" y="6308726"/>
            <a:ext cx="647700" cy="360363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10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1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11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11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11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  <p:bldP spid="111623" grpId="0"/>
      <p:bldP spid="111640" grpId="0"/>
      <p:bldP spid="111644" grpId="0"/>
      <p:bldP spid="111645" grpId="0" animBg="1"/>
      <p:bldP spid="111647" grpId="0" animBg="1"/>
      <p:bldP spid="111648" grpId="0"/>
      <p:bldP spid="1116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I.Sự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tạo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ion,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cation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anion</a:t>
            </a:r>
            <a:endParaRPr lang="en-US" altLang="vi-VN" sz="4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4" name="Line 6"/>
          <p:cNvSpPr>
            <a:spLocks noChangeShapeType="1"/>
          </p:cNvSpPr>
          <p:nvPr/>
        </p:nvSpPr>
        <p:spPr bwMode="auto">
          <a:xfrm flipV="1">
            <a:off x="1981200" y="609600"/>
            <a:ext cx="609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815926" y="685800"/>
            <a:ext cx="1060704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2.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cation</a:t>
            </a:r>
            <a:endParaRPr lang="en-US" altLang="vi-VN" sz="32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Cách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gọi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ion </a:t>
            </a: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dương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ion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dương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=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cation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+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kim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loại</a:t>
            </a:r>
            <a:endParaRPr lang="en-US" altLang="vi-VN" sz="3200" b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vi-VN" sz="3200" i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VD: 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		</a:t>
            </a:r>
          </a:p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sz="3200" dirty="0" smtClean="0"/>
              <a:t>K</a:t>
            </a:r>
            <a:r>
              <a:rPr lang="en-US" sz="3200" baseline="30000" dirty="0"/>
              <a:t>+</a:t>
            </a:r>
            <a:r>
              <a:rPr lang="en-US" sz="3200" dirty="0"/>
              <a:t> </a:t>
            </a:r>
            <a:r>
              <a:rPr lang="en-US" sz="3200" dirty="0" smtClean="0"/>
              <a:t>    : </a:t>
            </a:r>
            <a:r>
              <a:rPr lang="en-US" sz="3200" dirty="0" err="1"/>
              <a:t>cation</a:t>
            </a:r>
            <a:r>
              <a:rPr lang="en-US" sz="3200" dirty="0"/>
              <a:t> Kali</a:t>
            </a:r>
            <a:endParaRPr lang="vi-VN" sz="3200" dirty="0"/>
          </a:p>
          <a:p>
            <a:r>
              <a:rPr lang="en-US" sz="3200" dirty="0" smtClean="0"/>
              <a:t>		Mg</a:t>
            </a:r>
            <a:r>
              <a:rPr lang="en-US" sz="3200" baseline="30000" dirty="0" smtClean="0"/>
              <a:t>2</a:t>
            </a:r>
            <a:r>
              <a:rPr lang="en-US" sz="3200" baseline="30000" dirty="0"/>
              <a:t>+</a:t>
            </a:r>
            <a:r>
              <a:rPr lang="en-US" sz="3200" dirty="0"/>
              <a:t> : </a:t>
            </a:r>
            <a:r>
              <a:rPr lang="en-US" sz="3200" dirty="0" err="1"/>
              <a:t>cation</a:t>
            </a:r>
            <a:r>
              <a:rPr lang="en-US" sz="3200" dirty="0"/>
              <a:t> </a:t>
            </a:r>
            <a:r>
              <a:rPr lang="en-US" sz="3200" dirty="0" err="1"/>
              <a:t>Magie</a:t>
            </a:r>
            <a:endParaRPr lang="vi-VN" sz="3200" dirty="0"/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vi-VN" sz="3200" dirty="0"/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6" name="Line 8"/>
          <p:cNvSpPr>
            <a:spLocks noChangeShapeType="1"/>
          </p:cNvSpPr>
          <p:nvPr/>
        </p:nvSpPr>
        <p:spPr bwMode="auto">
          <a:xfrm>
            <a:off x="1524000" y="1219199"/>
            <a:ext cx="3526302" cy="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60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1700214"/>
            <a:ext cx="8229600" cy="11525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vi-VN">
                <a:solidFill>
                  <a:srgbClr val="000099"/>
                </a:solidFill>
                <a:sym typeface="Wingdings" panose="05000000000000000000" pitchFamily="2" charset="2"/>
              </a:rPr>
              <a:t> Nguyên tử </a:t>
            </a:r>
            <a:r>
              <a:rPr lang="en-US" altLang="vi-VN" b="1" i="1">
                <a:solidFill>
                  <a:srgbClr val="A50021"/>
                </a:solidFill>
                <a:sym typeface="Wingdings" panose="05000000000000000000" pitchFamily="2" charset="2"/>
              </a:rPr>
              <a:t>phi kim</a:t>
            </a:r>
            <a:r>
              <a:rPr lang="en-US" altLang="vi-VN">
                <a:solidFill>
                  <a:srgbClr val="000099"/>
                </a:solidFill>
                <a:sym typeface="Wingdings" panose="05000000000000000000" pitchFamily="2" charset="2"/>
              </a:rPr>
              <a:t> có khuynh hướng </a:t>
            </a:r>
            <a:r>
              <a:rPr lang="en-US" altLang="vi-VN" b="1" i="1">
                <a:solidFill>
                  <a:srgbClr val="A50021"/>
                </a:solidFill>
                <a:sym typeface="Wingdings" panose="05000000000000000000" pitchFamily="2" charset="2"/>
              </a:rPr>
              <a:t>nhận</a:t>
            </a:r>
            <a:r>
              <a:rPr lang="en-US" altLang="vi-VN">
                <a:solidFill>
                  <a:srgbClr val="000099"/>
                </a:solidFill>
                <a:sym typeface="Wingdings" panose="05000000000000000000" pitchFamily="2" charset="2"/>
              </a:rPr>
              <a:t> e để trở thành </a:t>
            </a:r>
            <a:r>
              <a:rPr lang="en-US" altLang="vi-VN" b="1" i="1">
                <a:solidFill>
                  <a:srgbClr val="A50021"/>
                </a:solidFill>
                <a:sym typeface="Wingdings" panose="05000000000000000000" pitchFamily="2" charset="2"/>
              </a:rPr>
              <a:t>ion âm</a:t>
            </a:r>
            <a:r>
              <a:rPr lang="en-US" altLang="vi-VN">
                <a:solidFill>
                  <a:srgbClr val="000099"/>
                </a:solidFill>
                <a:sym typeface="Wingdings" panose="05000000000000000000" pitchFamily="2" charset="2"/>
              </a:rPr>
              <a:t> gọi là </a:t>
            </a:r>
            <a:r>
              <a:rPr lang="en-US" altLang="vi-VN" b="1" i="1">
                <a:solidFill>
                  <a:srgbClr val="A50021"/>
                </a:solidFill>
                <a:sym typeface="Wingdings" panose="05000000000000000000" pitchFamily="2" charset="2"/>
              </a:rPr>
              <a:t>anion.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1919288" y="404813"/>
            <a:ext cx="82296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4000" dirty="0" smtClean="0">
                <a:solidFill>
                  <a:srgbClr val="000000"/>
                </a:solidFill>
              </a:rPr>
              <a:t>I/ </a:t>
            </a:r>
            <a:r>
              <a:rPr lang="en-US" altLang="vi-VN" sz="4000" dirty="0" err="1">
                <a:solidFill>
                  <a:srgbClr val="000000"/>
                </a:solidFill>
              </a:rPr>
              <a:t>Sự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tạo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thành</a:t>
            </a:r>
            <a:r>
              <a:rPr lang="en-US" altLang="vi-VN" sz="4000" dirty="0">
                <a:solidFill>
                  <a:srgbClr val="000000"/>
                </a:solidFill>
              </a:rPr>
              <a:t> ion, </a:t>
            </a:r>
            <a:r>
              <a:rPr lang="en-US" altLang="vi-VN" sz="4000" dirty="0" err="1">
                <a:solidFill>
                  <a:srgbClr val="000000"/>
                </a:solidFill>
              </a:rPr>
              <a:t>cation</a:t>
            </a:r>
            <a:r>
              <a:rPr lang="en-US" altLang="vi-VN" sz="4000" dirty="0">
                <a:solidFill>
                  <a:srgbClr val="000000"/>
                </a:solidFill>
              </a:rPr>
              <a:t>, anion</a:t>
            </a:r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2279650" y="1125539"/>
            <a:ext cx="40386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200" b="1" i="1">
                <a:solidFill>
                  <a:srgbClr val="FF0000"/>
                </a:solidFill>
              </a:rPr>
              <a:t>3) Sự tạo thành anion</a:t>
            </a: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1992314" y="2708276"/>
            <a:ext cx="7920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CC"/>
                </a:solidFill>
                <a:sym typeface="Wingdings" panose="05000000000000000000" pitchFamily="2" charset="2"/>
              </a:rPr>
              <a:t> </a:t>
            </a:r>
            <a:r>
              <a:rPr lang="en-US" altLang="vi-VN" sz="2800">
                <a:solidFill>
                  <a:srgbClr val="0000CC"/>
                </a:solidFill>
              </a:rPr>
              <a:t>Phương trình biểu diễn sự tạo thành anion:</a:t>
            </a:r>
          </a:p>
        </p:txBody>
      </p:sp>
      <p:sp>
        <p:nvSpPr>
          <p:cNvPr id="113671" name="Oval 7"/>
          <p:cNvSpPr>
            <a:spLocks noChangeArrowheads="1"/>
          </p:cNvSpPr>
          <p:nvPr/>
        </p:nvSpPr>
        <p:spPr bwMode="auto">
          <a:xfrm>
            <a:off x="2967039" y="4121151"/>
            <a:ext cx="866775" cy="868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2" name="Oval 8"/>
          <p:cNvSpPr>
            <a:spLocks noChangeArrowheads="1"/>
          </p:cNvSpPr>
          <p:nvPr/>
        </p:nvSpPr>
        <p:spPr bwMode="auto">
          <a:xfrm>
            <a:off x="2678114" y="3841750"/>
            <a:ext cx="1430337" cy="14097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3" name="Oval 9"/>
          <p:cNvSpPr>
            <a:spLocks noChangeArrowheads="1"/>
          </p:cNvSpPr>
          <p:nvPr/>
        </p:nvSpPr>
        <p:spPr bwMode="auto">
          <a:xfrm>
            <a:off x="2417764" y="3571876"/>
            <a:ext cx="1951037" cy="1952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4" name="Oval 10"/>
          <p:cNvSpPr>
            <a:spLocks noChangeArrowheads="1"/>
          </p:cNvSpPr>
          <p:nvPr/>
        </p:nvSpPr>
        <p:spPr bwMode="auto">
          <a:xfrm>
            <a:off x="3179763" y="4349750"/>
            <a:ext cx="431800" cy="43338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b="1">
                <a:solidFill>
                  <a:srgbClr val="FF0000"/>
                </a:solidFill>
              </a:rPr>
              <a:t>17+</a:t>
            </a:r>
          </a:p>
        </p:txBody>
      </p:sp>
      <p:sp>
        <p:nvSpPr>
          <p:cNvPr id="113675" name="Oval 11"/>
          <p:cNvSpPr>
            <a:spLocks noChangeArrowheads="1"/>
          </p:cNvSpPr>
          <p:nvPr/>
        </p:nvSpPr>
        <p:spPr bwMode="auto">
          <a:xfrm>
            <a:off x="3317875" y="403383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6" name="Oval 12"/>
          <p:cNvSpPr>
            <a:spLocks noChangeArrowheads="1"/>
          </p:cNvSpPr>
          <p:nvPr/>
        </p:nvSpPr>
        <p:spPr bwMode="auto">
          <a:xfrm>
            <a:off x="3211513" y="37734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7" name="Oval 13"/>
          <p:cNvSpPr>
            <a:spLocks noChangeArrowheads="1"/>
          </p:cNvSpPr>
          <p:nvPr/>
        </p:nvSpPr>
        <p:spPr bwMode="auto">
          <a:xfrm>
            <a:off x="3427413" y="37734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8" name="Oval 14"/>
          <p:cNvSpPr>
            <a:spLocks noChangeArrowheads="1"/>
          </p:cNvSpPr>
          <p:nvPr/>
        </p:nvSpPr>
        <p:spPr bwMode="auto">
          <a:xfrm>
            <a:off x="3211513" y="51704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79" name="Oval 15"/>
          <p:cNvSpPr>
            <a:spLocks noChangeArrowheads="1"/>
          </p:cNvSpPr>
          <p:nvPr/>
        </p:nvSpPr>
        <p:spPr bwMode="auto">
          <a:xfrm>
            <a:off x="3427413" y="51657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0" name="Oval 16"/>
          <p:cNvSpPr>
            <a:spLocks noChangeArrowheads="1"/>
          </p:cNvSpPr>
          <p:nvPr/>
        </p:nvSpPr>
        <p:spPr bwMode="auto">
          <a:xfrm>
            <a:off x="2601913" y="43815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1" name="Oval 17"/>
          <p:cNvSpPr>
            <a:spLocks noChangeArrowheads="1"/>
          </p:cNvSpPr>
          <p:nvPr/>
        </p:nvSpPr>
        <p:spPr bwMode="auto">
          <a:xfrm>
            <a:off x="2603500" y="45989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2" name="Oval 18"/>
          <p:cNvSpPr>
            <a:spLocks noChangeArrowheads="1"/>
          </p:cNvSpPr>
          <p:nvPr/>
        </p:nvSpPr>
        <p:spPr bwMode="auto">
          <a:xfrm>
            <a:off x="4021138" y="43815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3" name="Oval 19"/>
          <p:cNvSpPr>
            <a:spLocks noChangeArrowheads="1"/>
          </p:cNvSpPr>
          <p:nvPr/>
        </p:nvSpPr>
        <p:spPr bwMode="auto">
          <a:xfrm>
            <a:off x="4021138" y="458946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4" name="Oval 20"/>
          <p:cNvSpPr>
            <a:spLocks noChangeArrowheads="1"/>
          </p:cNvSpPr>
          <p:nvPr/>
        </p:nvSpPr>
        <p:spPr bwMode="auto">
          <a:xfrm>
            <a:off x="3327400" y="490696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6" name="Oval 22"/>
          <p:cNvSpPr>
            <a:spLocks noChangeArrowheads="1"/>
          </p:cNvSpPr>
          <p:nvPr/>
        </p:nvSpPr>
        <p:spPr bwMode="auto">
          <a:xfrm>
            <a:off x="3309938" y="54371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7" name="Text Box 23"/>
          <p:cNvSpPr txBox="1">
            <a:spLocks noChangeArrowheads="1"/>
          </p:cNvSpPr>
          <p:nvPr/>
        </p:nvSpPr>
        <p:spPr bwMode="auto">
          <a:xfrm>
            <a:off x="2424114" y="5603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600">
                <a:solidFill>
                  <a:srgbClr val="000000"/>
                </a:solidFill>
              </a:rPr>
              <a:t>Cl: 1s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2s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2p</a:t>
            </a:r>
            <a:r>
              <a:rPr lang="en-US" altLang="vi-VN" sz="2600" baseline="30000">
                <a:solidFill>
                  <a:srgbClr val="000000"/>
                </a:solidFill>
              </a:rPr>
              <a:t>6</a:t>
            </a:r>
            <a:r>
              <a:rPr lang="en-US" altLang="vi-VN" sz="2600">
                <a:solidFill>
                  <a:srgbClr val="000000"/>
                </a:solidFill>
              </a:rPr>
              <a:t>3s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3p</a:t>
            </a:r>
            <a:r>
              <a:rPr lang="en-US" altLang="vi-VN" sz="2600" baseline="30000">
                <a:solidFill>
                  <a:srgbClr val="000000"/>
                </a:solidFill>
              </a:rPr>
              <a:t>5</a:t>
            </a:r>
            <a:endParaRPr lang="en-US" altLang="vi-VN" sz="2600">
              <a:solidFill>
                <a:srgbClr val="000000"/>
              </a:solidFill>
            </a:endParaRPr>
          </a:p>
        </p:txBody>
      </p:sp>
      <p:sp>
        <p:nvSpPr>
          <p:cNvPr id="113688" name="Oval 24"/>
          <p:cNvSpPr>
            <a:spLocks noChangeArrowheads="1"/>
          </p:cNvSpPr>
          <p:nvPr/>
        </p:nvSpPr>
        <p:spPr bwMode="auto">
          <a:xfrm>
            <a:off x="2351088" y="436403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89" name="Oval 25"/>
          <p:cNvSpPr>
            <a:spLocks noChangeArrowheads="1"/>
          </p:cNvSpPr>
          <p:nvPr/>
        </p:nvSpPr>
        <p:spPr bwMode="auto">
          <a:xfrm>
            <a:off x="2352675" y="45815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0" name="Oval 26"/>
          <p:cNvSpPr>
            <a:spLocks noChangeArrowheads="1"/>
          </p:cNvSpPr>
          <p:nvPr/>
        </p:nvSpPr>
        <p:spPr bwMode="auto">
          <a:xfrm>
            <a:off x="4275138" y="43656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1" name="Oval 27"/>
          <p:cNvSpPr>
            <a:spLocks noChangeArrowheads="1"/>
          </p:cNvSpPr>
          <p:nvPr/>
        </p:nvSpPr>
        <p:spPr bwMode="auto">
          <a:xfrm>
            <a:off x="4275138" y="45735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2" name="Oval 28"/>
          <p:cNvSpPr>
            <a:spLocks noChangeArrowheads="1"/>
          </p:cNvSpPr>
          <p:nvPr/>
        </p:nvSpPr>
        <p:spPr bwMode="auto">
          <a:xfrm>
            <a:off x="3216275" y="350043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3" name="Oval 29"/>
          <p:cNvSpPr>
            <a:spLocks noChangeArrowheads="1"/>
          </p:cNvSpPr>
          <p:nvPr/>
        </p:nvSpPr>
        <p:spPr bwMode="auto">
          <a:xfrm>
            <a:off x="3432175" y="350043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4" name="Text Box 30"/>
          <p:cNvSpPr txBox="1">
            <a:spLocks noChangeArrowheads="1"/>
          </p:cNvSpPr>
          <p:nvPr/>
        </p:nvSpPr>
        <p:spPr bwMode="auto">
          <a:xfrm>
            <a:off x="4800600" y="4292600"/>
            <a:ext cx="431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13695" name="Oval 31"/>
          <p:cNvSpPr>
            <a:spLocks noChangeArrowheads="1"/>
          </p:cNvSpPr>
          <p:nvPr/>
        </p:nvSpPr>
        <p:spPr bwMode="auto">
          <a:xfrm>
            <a:off x="5376863" y="45085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6" name="AutoShape 32"/>
          <p:cNvSpPr>
            <a:spLocks noChangeArrowheads="1"/>
          </p:cNvSpPr>
          <p:nvPr/>
        </p:nvSpPr>
        <p:spPr bwMode="auto">
          <a:xfrm>
            <a:off x="5953125" y="4508500"/>
            <a:ext cx="863600" cy="217488"/>
          </a:xfrm>
          <a:prstGeom prst="rightArrow">
            <a:avLst>
              <a:gd name="adj1" fmla="val 50000"/>
              <a:gd name="adj2" fmla="val 99270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7" name="Oval 33"/>
          <p:cNvSpPr>
            <a:spLocks noChangeArrowheads="1"/>
          </p:cNvSpPr>
          <p:nvPr/>
        </p:nvSpPr>
        <p:spPr bwMode="auto">
          <a:xfrm>
            <a:off x="7942264" y="4049713"/>
            <a:ext cx="866775" cy="86836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8" name="Oval 34"/>
          <p:cNvSpPr>
            <a:spLocks noChangeArrowheads="1"/>
          </p:cNvSpPr>
          <p:nvPr/>
        </p:nvSpPr>
        <p:spPr bwMode="auto">
          <a:xfrm>
            <a:off x="7653339" y="3770313"/>
            <a:ext cx="1430337" cy="14097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699" name="Oval 35"/>
          <p:cNvSpPr>
            <a:spLocks noChangeArrowheads="1"/>
          </p:cNvSpPr>
          <p:nvPr/>
        </p:nvSpPr>
        <p:spPr bwMode="auto">
          <a:xfrm>
            <a:off x="7392989" y="3500439"/>
            <a:ext cx="1951037" cy="19526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0" name="Oval 36"/>
          <p:cNvSpPr>
            <a:spLocks noChangeArrowheads="1"/>
          </p:cNvSpPr>
          <p:nvPr/>
        </p:nvSpPr>
        <p:spPr bwMode="auto">
          <a:xfrm>
            <a:off x="8154988" y="4278314"/>
            <a:ext cx="431800" cy="433387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b="1">
                <a:solidFill>
                  <a:srgbClr val="FF0000"/>
                </a:solidFill>
              </a:rPr>
              <a:t>17+</a:t>
            </a:r>
          </a:p>
        </p:txBody>
      </p:sp>
      <p:sp>
        <p:nvSpPr>
          <p:cNvPr id="113701" name="Oval 37"/>
          <p:cNvSpPr>
            <a:spLocks noChangeArrowheads="1"/>
          </p:cNvSpPr>
          <p:nvPr/>
        </p:nvSpPr>
        <p:spPr bwMode="auto">
          <a:xfrm>
            <a:off x="8293100" y="39624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2" name="Oval 38"/>
          <p:cNvSpPr>
            <a:spLocks noChangeArrowheads="1"/>
          </p:cNvSpPr>
          <p:nvPr/>
        </p:nvSpPr>
        <p:spPr bwMode="auto">
          <a:xfrm>
            <a:off x="8186738" y="37020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3" name="Oval 39"/>
          <p:cNvSpPr>
            <a:spLocks noChangeArrowheads="1"/>
          </p:cNvSpPr>
          <p:nvPr/>
        </p:nvSpPr>
        <p:spPr bwMode="auto">
          <a:xfrm>
            <a:off x="8402638" y="37020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4" name="Oval 40"/>
          <p:cNvSpPr>
            <a:spLocks noChangeArrowheads="1"/>
          </p:cNvSpPr>
          <p:nvPr/>
        </p:nvSpPr>
        <p:spPr bwMode="auto">
          <a:xfrm>
            <a:off x="8186738" y="50990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5" name="Oval 41"/>
          <p:cNvSpPr>
            <a:spLocks noChangeArrowheads="1"/>
          </p:cNvSpPr>
          <p:nvPr/>
        </p:nvSpPr>
        <p:spPr bwMode="auto">
          <a:xfrm>
            <a:off x="8402638" y="50942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6" name="Oval 42"/>
          <p:cNvSpPr>
            <a:spLocks noChangeArrowheads="1"/>
          </p:cNvSpPr>
          <p:nvPr/>
        </p:nvSpPr>
        <p:spPr bwMode="auto">
          <a:xfrm>
            <a:off x="7577138" y="431006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7" name="Oval 43"/>
          <p:cNvSpPr>
            <a:spLocks noChangeArrowheads="1"/>
          </p:cNvSpPr>
          <p:nvPr/>
        </p:nvSpPr>
        <p:spPr bwMode="auto">
          <a:xfrm>
            <a:off x="7578725" y="45275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8" name="Oval 44"/>
          <p:cNvSpPr>
            <a:spLocks noChangeArrowheads="1"/>
          </p:cNvSpPr>
          <p:nvPr/>
        </p:nvSpPr>
        <p:spPr bwMode="auto">
          <a:xfrm>
            <a:off x="8996363" y="4310063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09" name="Oval 45"/>
          <p:cNvSpPr>
            <a:spLocks noChangeArrowheads="1"/>
          </p:cNvSpPr>
          <p:nvPr/>
        </p:nvSpPr>
        <p:spPr bwMode="auto">
          <a:xfrm>
            <a:off x="8996363" y="45180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0" name="Oval 46"/>
          <p:cNvSpPr>
            <a:spLocks noChangeArrowheads="1"/>
          </p:cNvSpPr>
          <p:nvPr/>
        </p:nvSpPr>
        <p:spPr bwMode="auto">
          <a:xfrm>
            <a:off x="8302625" y="4835525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1" name="Oval 47"/>
          <p:cNvSpPr>
            <a:spLocks noChangeArrowheads="1"/>
          </p:cNvSpPr>
          <p:nvPr/>
        </p:nvSpPr>
        <p:spPr bwMode="auto">
          <a:xfrm>
            <a:off x="8213725" y="53657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2" name="Oval 48"/>
          <p:cNvSpPr>
            <a:spLocks noChangeArrowheads="1"/>
          </p:cNvSpPr>
          <p:nvPr/>
        </p:nvSpPr>
        <p:spPr bwMode="auto">
          <a:xfrm>
            <a:off x="7326313" y="42926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3" name="Oval 49"/>
          <p:cNvSpPr>
            <a:spLocks noChangeArrowheads="1"/>
          </p:cNvSpPr>
          <p:nvPr/>
        </p:nvSpPr>
        <p:spPr bwMode="auto">
          <a:xfrm>
            <a:off x="7327900" y="45100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4" name="Oval 50"/>
          <p:cNvSpPr>
            <a:spLocks noChangeArrowheads="1"/>
          </p:cNvSpPr>
          <p:nvPr/>
        </p:nvSpPr>
        <p:spPr bwMode="auto">
          <a:xfrm>
            <a:off x="9250363" y="4294188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5" name="Oval 51"/>
          <p:cNvSpPr>
            <a:spLocks noChangeArrowheads="1"/>
          </p:cNvSpPr>
          <p:nvPr/>
        </p:nvSpPr>
        <p:spPr bwMode="auto">
          <a:xfrm>
            <a:off x="9250363" y="450215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6" name="Oval 52"/>
          <p:cNvSpPr>
            <a:spLocks noChangeArrowheads="1"/>
          </p:cNvSpPr>
          <p:nvPr/>
        </p:nvSpPr>
        <p:spPr bwMode="auto">
          <a:xfrm>
            <a:off x="8191500" y="34290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7" name="Oval 53"/>
          <p:cNvSpPr>
            <a:spLocks noChangeArrowheads="1"/>
          </p:cNvSpPr>
          <p:nvPr/>
        </p:nvSpPr>
        <p:spPr bwMode="auto">
          <a:xfrm>
            <a:off x="8407400" y="34290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8" name="Oval 54"/>
          <p:cNvSpPr>
            <a:spLocks noChangeArrowheads="1"/>
          </p:cNvSpPr>
          <p:nvPr/>
        </p:nvSpPr>
        <p:spPr bwMode="auto">
          <a:xfrm>
            <a:off x="8415338" y="5359400"/>
            <a:ext cx="165100" cy="1651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3719" name="Text Box 55"/>
          <p:cNvSpPr txBox="1">
            <a:spLocks noChangeArrowheads="1"/>
          </p:cNvSpPr>
          <p:nvPr/>
        </p:nvSpPr>
        <p:spPr bwMode="auto">
          <a:xfrm>
            <a:off x="6959600" y="5589588"/>
            <a:ext cx="3024188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600">
                <a:solidFill>
                  <a:srgbClr val="000000"/>
                </a:solidFill>
              </a:rPr>
              <a:t>Cl</a:t>
            </a:r>
            <a:r>
              <a:rPr lang="en-US" altLang="vi-VN" sz="2600" baseline="30000">
                <a:solidFill>
                  <a:srgbClr val="000000"/>
                </a:solidFill>
                <a:cs typeface="Times New Roman" panose="02020603050405020304" pitchFamily="18" charset="0"/>
              </a:rPr>
              <a:t>–</a:t>
            </a:r>
            <a:r>
              <a:rPr lang="en-US" altLang="vi-VN" sz="2600">
                <a:solidFill>
                  <a:srgbClr val="000000"/>
                </a:solidFill>
              </a:rPr>
              <a:t>: 1s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2s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2p</a:t>
            </a:r>
            <a:r>
              <a:rPr lang="en-US" altLang="vi-VN" sz="2600" baseline="30000">
                <a:solidFill>
                  <a:srgbClr val="000000"/>
                </a:solidFill>
              </a:rPr>
              <a:t>6</a:t>
            </a:r>
            <a:r>
              <a:rPr lang="en-US" altLang="vi-VN" sz="2600">
                <a:solidFill>
                  <a:srgbClr val="000000"/>
                </a:solidFill>
              </a:rPr>
              <a:t>3s</a:t>
            </a:r>
            <a:r>
              <a:rPr lang="en-US" altLang="vi-VN" sz="2600" baseline="30000">
                <a:solidFill>
                  <a:srgbClr val="000000"/>
                </a:solidFill>
              </a:rPr>
              <a:t>2</a:t>
            </a:r>
            <a:r>
              <a:rPr lang="en-US" altLang="vi-VN" sz="2600">
                <a:solidFill>
                  <a:srgbClr val="000000"/>
                </a:solidFill>
              </a:rPr>
              <a:t>3p</a:t>
            </a:r>
            <a:r>
              <a:rPr lang="en-US" altLang="vi-VN" sz="2600" baseline="30000">
                <a:solidFill>
                  <a:srgbClr val="000000"/>
                </a:solidFill>
              </a:rPr>
              <a:t>6</a:t>
            </a:r>
            <a:endParaRPr lang="en-US" altLang="vi-VN" sz="2600">
              <a:solidFill>
                <a:srgbClr val="000000"/>
              </a:solidFill>
            </a:endParaRPr>
          </a:p>
        </p:txBody>
      </p:sp>
      <p:sp>
        <p:nvSpPr>
          <p:cNvPr id="113720" name="Text Box 56"/>
          <p:cNvSpPr txBox="1">
            <a:spLocks noChangeArrowheads="1"/>
          </p:cNvSpPr>
          <p:nvPr/>
        </p:nvSpPr>
        <p:spPr bwMode="auto">
          <a:xfrm>
            <a:off x="4583113" y="3284538"/>
            <a:ext cx="23050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CC"/>
                </a:solidFill>
              </a:rPr>
              <a:t>Cl + 1e </a:t>
            </a:r>
            <a:r>
              <a:rPr lang="en-US" altLang="vi-VN" sz="2800">
                <a:solidFill>
                  <a:srgbClr val="0000CC"/>
                </a:solidFill>
                <a:cs typeface="Times New Roman" panose="02020603050405020304" pitchFamily="18" charset="0"/>
              </a:rPr>
              <a:t>→ </a:t>
            </a:r>
            <a:r>
              <a:rPr lang="en-US" altLang="vi-VN" sz="2800">
                <a:solidFill>
                  <a:srgbClr val="0000CC"/>
                </a:solidFill>
              </a:rPr>
              <a:t>Cl</a:t>
            </a:r>
            <a:r>
              <a:rPr lang="en-US" altLang="vi-VN" sz="2800" baseline="30000">
                <a:solidFill>
                  <a:srgbClr val="0000CC"/>
                </a:solidFill>
                <a:cs typeface="Times New Roman" panose="02020603050405020304" pitchFamily="18" charset="0"/>
              </a:rPr>
              <a:t>–</a:t>
            </a:r>
            <a:r>
              <a:rPr lang="en-US" altLang="vi-VN" sz="2800">
                <a:solidFill>
                  <a:srgbClr val="0000CC"/>
                </a:solidFill>
              </a:rPr>
              <a:t> </a:t>
            </a:r>
          </a:p>
        </p:txBody>
      </p:sp>
      <p:sp>
        <p:nvSpPr>
          <p:cNvPr id="113721" name="Text Box 57"/>
          <p:cNvSpPr txBox="1">
            <a:spLocks noChangeArrowheads="1"/>
          </p:cNvSpPr>
          <p:nvPr/>
        </p:nvSpPr>
        <p:spPr bwMode="auto">
          <a:xfrm>
            <a:off x="2424114" y="4005263"/>
            <a:ext cx="1944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 u="sng">
                <a:solidFill>
                  <a:srgbClr val="0000CC"/>
                </a:solidFill>
              </a:rPr>
              <a:t>Tổng quát :</a:t>
            </a:r>
          </a:p>
        </p:txBody>
      </p:sp>
      <p:sp>
        <p:nvSpPr>
          <p:cNvPr id="113722" name="Text Box 58"/>
          <p:cNvSpPr txBox="1">
            <a:spLocks noChangeArrowheads="1"/>
          </p:cNvSpPr>
          <p:nvPr/>
        </p:nvSpPr>
        <p:spPr bwMode="auto">
          <a:xfrm>
            <a:off x="4656139" y="3990975"/>
            <a:ext cx="3024187" cy="553998"/>
          </a:xfrm>
          <a:prstGeom prst="rect">
            <a:avLst/>
          </a:prstGeom>
          <a:solidFill>
            <a:srgbClr val="FFFF66"/>
          </a:solidFill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 b="1">
                <a:solidFill>
                  <a:srgbClr val="A50021"/>
                </a:solidFill>
              </a:rPr>
              <a:t>X +  me </a:t>
            </a:r>
            <a:r>
              <a:rPr lang="en-US" altLang="vi-VN" sz="3000" b="1">
                <a:solidFill>
                  <a:srgbClr val="A50021"/>
                </a:solidFill>
                <a:cs typeface="Times New Roman" panose="02020603050405020304" pitchFamily="18" charset="0"/>
              </a:rPr>
              <a:t>→ X</a:t>
            </a:r>
            <a:r>
              <a:rPr lang="en-US" altLang="vi-VN" sz="3000" b="1" baseline="30000">
                <a:solidFill>
                  <a:srgbClr val="A50021"/>
                </a:solidFill>
                <a:cs typeface="Times New Roman" panose="02020603050405020304" pitchFamily="18" charset="0"/>
              </a:rPr>
              <a:t>m–</a:t>
            </a:r>
            <a:endParaRPr lang="en-US" altLang="vi-VN" sz="3000" b="1">
              <a:solidFill>
                <a:srgbClr val="A50021"/>
              </a:solidFill>
              <a:cs typeface="Times New Roman" panose="02020603050405020304" pitchFamily="18" charset="0"/>
            </a:endParaRPr>
          </a:p>
        </p:txBody>
      </p:sp>
      <p:sp>
        <p:nvSpPr>
          <p:cNvPr id="113723" name="Text Box 59"/>
          <p:cNvSpPr txBox="1">
            <a:spLocks noChangeArrowheads="1"/>
          </p:cNvSpPr>
          <p:nvPr/>
        </p:nvSpPr>
        <p:spPr bwMode="auto">
          <a:xfrm>
            <a:off x="4872038" y="4868863"/>
            <a:ext cx="23749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   M : kim loại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n = 1, 2, 3</a:t>
            </a:r>
          </a:p>
        </p:txBody>
      </p:sp>
      <p:sp>
        <p:nvSpPr>
          <p:cNvPr id="113724" name="Text Box 60"/>
          <p:cNvSpPr txBox="1">
            <a:spLocks noChangeArrowheads="1"/>
          </p:cNvSpPr>
          <p:nvPr/>
        </p:nvSpPr>
        <p:spPr bwMode="auto">
          <a:xfrm>
            <a:off x="4008438" y="5084763"/>
            <a:ext cx="7921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Với</a:t>
            </a:r>
          </a:p>
        </p:txBody>
      </p:sp>
      <p:sp>
        <p:nvSpPr>
          <p:cNvPr id="113725" name="AutoShape 61"/>
          <p:cNvSpPr>
            <a:spLocks/>
          </p:cNvSpPr>
          <p:nvPr/>
        </p:nvSpPr>
        <p:spPr bwMode="auto">
          <a:xfrm>
            <a:off x="5016500" y="4913314"/>
            <a:ext cx="215900" cy="935037"/>
          </a:xfrm>
          <a:prstGeom prst="leftBrace">
            <a:avLst>
              <a:gd name="adj1" fmla="val 3609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15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1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11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11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11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500"/>
                                        <p:tgtEl>
                                          <p:spTgt spid="11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11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113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11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"/>
                                        <p:tgtEl>
                                          <p:spTgt spid="113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"/>
                                        <p:tgtEl>
                                          <p:spTgt spid="113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113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"/>
                                        <p:tgtEl>
                                          <p:spTgt spid="113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11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113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1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1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0" presetClass="path" presetSubtype="0" repeatCount="indefinite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00903 L -0.20607 0.1349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136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1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"/>
                                        <p:tgtEl>
                                          <p:spTgt spid="113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500"/>
                                        <p:tgtEl>
                                          <p:spTgt spid="113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"/>
                                        <p:tgtEl>
                                          <p:spTgt spid="11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500"/>
                                        <p:tgtEl>
                                          <p:spTgt spid="11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113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6" dur="500"/>
                                        <p:tgtEl>
                                          <p:spTgt spid="113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"/>
                                        <p:tgtEl>
                                          <p:spTgt spid="113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500"/>
                                        <p:tgtEl>
                                          <p:spTgt spid="113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500"/>
                                        <p:tgtEl>
                                          <p:spTgt spid="113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8" dur="500"/>
                                        <p:tgtEl>
                                          <p:spTgt spid="113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1" dur="500"/>
                                        <p:tgtEl>
                                          <p:spTgt spid="113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4" dur="500"/>
                                        <p:tgtEl>
                                          <p:spTgt spid="113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500"/>
                                        <p:tgtEl>
                                          <p:spTgt spid="113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500"/>
                                        <p:tgtEl>
                                          <p:spTgt spid="113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3" dur="500"/>
                                        <p:tgtEl>
                                          <p:spTgt spid="113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6" dur="500"/>
                                        <p:tgtEl>
                                          <p:spTgt spid="113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9" dur="500"/>
                                        <p:tgtEl>
                                          <p:spTgt spid="113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2" dur="500"/>
                                        <p:tgtEl>
                                          <p:spTgt spid="113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5" dur="500"/>
                                        <p:tgtEl>
                                          <p:spTgt spid="113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8" dur="500"/>
                                        <p:tgtEl>
                                          <p:spTgt spid="113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1" dur="500"/>
                                        <p:tgtEl>
                                          <p:spTgt spid="113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4" dur="500"/>
                                        <p:tgtEl>
                                          <p:spTgt spid="113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113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1000"/>
                                        <p:tgtEl>
                                          <p:spTgt spid="113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2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5" dur="5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8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1" dur="5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4" dur="5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7" dur="500"/>
                                        <p:tgtEl>
                                          <p:spTgt spid="113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0" dur="5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3" dur="500"/>
                                        <p:tgtEl>
                                          <p:spTgt spid="113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6" dur="500"/>
                                        <p:tgtEl>
                                          <p:spTgt spid="113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9" dur="500"/>
                                        <p:tgtEl>
                                          <p:spTgt spid="113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2" dur="500"/>
                                        <p:tgtEl>
                                          <p:spTgt spid="113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5" dur="500"/>
                                        <p:tgtEl>
                                          <p:spTgt spid="113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8" dur="500"/>
                                        <p:tgtEl>
                                          <p:spTgt spid="113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1" dur="500"/>
                                        <p:tgtEl>
                                          <p:spTgt spid="113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4" dur="500"/>
                                        <p:tgtEl>
                                          <p:spTgt spid="1136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7" dur="500"/>
                                        <p:tgtEl>
                                          <p:spTgt spid="1136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0" dur="500"/>
                                        <p:tgtEl>
                                          <p:spTgt spid="113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3" dur="500"/>
                                        <p:tgtEl>
                                          <p:spTgt spid="1136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6" dur="500"/>
                                        <p:tgtEl>
                                          <p:spTgt spid="1136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9" dur="500"/>
                                        <p:tgtEl>
                                          <p:spTgt spid="113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2" dur="500"/>
                                        <p:tgtEl>
                                          <p:spTgt spid="1136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5" dur="500"/>
                                        <p:tgtEl>
                                          <p:spTgt spid="1136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8" dur="500"/>
                                        <p:tgtEl>
                                          <p:spTgt spid="1136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1" dur="500"/>
                                        <p:tgtEl>
                                          <p:spTgt spid="1136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4" dur="500"/>
                                        <p:tgtEl>
                                          <p:spTgt spid="113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7" dur="500"/>
                                        <p:tgtEl>
                                          <p:spTgt spid="1136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0" dur="500"/>
                                        <p:tgtEl>
                                          <p:spTgt spid="113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3" dur="500"/>
                                        <p:tgtEl>
                                          <p:spTgt spid="113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6" dur="500"/>
                                        <p:tgtEl>
                                          <p:spTgt spid="113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9" dur="500"/>
                                        <p:tgtEl>
                                          <p:spTgt spid="113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500"/>
                                        <p:tgtEl>
                                          <p:spTgt spid="113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5" dur="500"/>
                                        <p:tgtEl>
                                          <p:spTgt spid="1137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500"/>
                                        <p:tgtEl>
                                          <p:spTgt spid="1137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1" dur="500"/>
                                        <p:tgtEl>
                                          <p:spTgt spid="1137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500"/>
                                        <p:tgtEl>
                                          <p:spTgt spid="113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7" dur="500"/>
                                        <p:tgtEl>
                                          <p:spTgt spid="1137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500"/>
                                        <p:tgtEl>
                                          <p:spTgt spid="113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3" dur="500"/>
                                        <p:tgtEl>
                                          <p:spTgt spid="113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500"/>
                                        <p:tgtEl>
                                          <p:spTgt spid="113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9" dur="500"/>
                                        <p:tgtEl>
                                          <p:spTgt spid="1137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500"/>
                                        <p:tgtEl>
                                          <p:spTgt spid="113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5" dur="500"/>
                                        <p:tgtEl>
                                          <p:spTgt spid="113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500"/>
                                        <p:tgtEl>
                                          <p:spTgt spid="1137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1" dur="500"/>
                                        <p:tgtEl>
                                          <p:spTgt spid="113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500"/>
                                        <p:tgtEl>
                                          <p:spTgt spid="113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7" dur="500"/>
                                        <p:tgtEl>
                                          <p:spTgt spid="113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500"/>
                                        <p:tgtEl>
                                          <p:spTgt spid="113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3" dur="500"/>
                                        <p:tgtEl>
                                          <p:spTgt spid="113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 nodeType="clickPar">
                      <p:stCondLst>
                        <p:cond delay="indefinite"/>
                      </p:stCondLst>
                      <p:childTnLst>
                        <p:par>
                          <p:cTn id="3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9" dur="500"/>
                                        <p:tgtEl>
                                          <p:spTgt spid="113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3" dur="500"/>
                                        <p:tgtEl>
                                          <p:spTgt spid="113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6" dur="2000"/>
                                        <p:tgtEl>
                                          <p:spTgt spid="113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9" dur="2000"/>
                                        <p:tgtEl>
                                          <p:spTgt spid="113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2" dur="1000"/>
                                        <p:tgtEl>
                                          <p:spTgt spid="113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 build="p"/>
      <p:bldP spid="113669" grpId="0"/>
      <p:bldP spid="113670" grpId="0"/>
      <p:bldP spid="113671" grpId="0" animBg="1"/>
      <p:bldP spid="113671" grpId="1" animBg="1"/>
      <p:bldP spid="113672" grpId="0" animBg="1"/>
      <p:bldP spid="113672" grpId="1" animBg="1"/>
      <p:bldP spid="113673" grpId="0" animBg="1"/>
      <p:bldP spid="113673" grpId="1" animBg="1"/>
      <p:bldP spid="113674" grpId="0" animBg="1"/>
      <p:bldP spid="113674" grpId="1" animBg="1"/>
      <p:bldP spid="113675" grpId="0" animBg="1"/>
      <p:bldP spid="113675" grpId="1" animBg="1"/>
      <p:bldP spid="113676" grpId="0" animBg="1"/>
      <p:bldP spid="113676" grpId="1" animBg="1"/>
      <p:bldP spid="113677" grpId="0" animBg="1"/>
      <p:bldP spid="113677" grpId="1" animBg="1"/>
      <p:bldP spid="113678" grpId="0" animBg="1"/>
      <p:bldP spid="113678" grpId="1" animBg="1"/>
      <p:bldP spid="113679" grpId="0" animBg="1"/>
      <p:bldP spid="113679" grpId="1" animBg="1"/>
      <p:bldP spid="113680" grpId="0" animBg="1"/>
      <p:bldP spid="113680" grpId="1" animBg="1"/>
      <p:bldP spid="113681" grpId="0" animBg="1"/>
      <p:bldP spid="113681" grpId="1" animBg="1"/>
      <p:bldP spid="113682" grpId="0" animBg="1"/>
      <p:bldP spid="113682" grpId="1" animBg="1"/>
      <p:bldP spid="113683" grpId="0" animBg="1"/>
      <p:bldP spid="113683" grpId="1" animBg="1"/>
      <p:bldP spid="113684" grpId="0" animBg="1"/>
      <p:bldP spid="113684" grpId="1" animBg="1"/>
      <p:bldP spid="113686" grpId="0" animBg="1"/>
      <p:bldP spid="113686" grpId="1" animBg="1"/>
      <p:bldP spid="113687" grpId="0"/>
      <p:bldP spid="113687" grpId="1"/>
      <p:bldP spid="113688" grpId="0" animBg="1"/>
      <p:bldP spid="113688" grpId="1" animBg="1"/>
      <p:bldP spid="113689" grpId="0" animBg="1"/>
      <p:bldP spid="113689" grpId="1" animBg="1"/>
      <p:bldP spid="113690" grpId="0" animBg="1"/>
      <p:bldP spid="113690" grpId="1" animBg="1"/>
      <p:bldP spid="113691" grpId="0" animBg="1"/>
      <p:bldP spid="113691" grpId="1" animBg="1"/>
      <p:bldP spid="113692" grpId="0" animBg="1"/>
      <p:bldP spid="113692" grpId="1" animBg="1"/>
      <p:bldP spid="113693" grpId="0" animBg="1"/>
      <p:bldP spid="113693" grpId="1" animBg="1"/>
      <p:bldP spid="113694" grpId="0"/>
      <p:bldP spid="113694" grpId="1"/>
      <p:bldP spid="113695" grpId="0" animBg="1"/>
      <p:bldP spid="113695" grpId="1" animBg="1"/>
      <p:bldP spid="113695" grpId="2" animBg="1"/>
      <p:bldP spid="113696" grpId="0" animBg="1"/>
      <p:bldP spid="113696" grpId="1" animBg="1"/>
      <p:bldP spid="113697" grpId="0" animBg="1"/>
      <p:bldP spid="113697" grpId="1" animBg="1"/>
      <p:bldP spid="113698" grpId="0" animBg="1"/>
      <p:bldP spid="113698" grpId="1" animBg="1"/>
      <p:bldP spid="113699" grpId="0" animBg="1"/>
      <p:bldP spid="113699" grpId="1" animBg="1"/>
      <p:bldP spid="113700" grpId="0" animBg="1"/>
      <p:bldP spid="113700" grpId="1" animBg="1"/>
      <p:bldP spid="113701" grpId="0" animBg="1"/>
      <p:bldP spid="113701" grpId="1" animBg="1"/>
      <p:bldP spid="113702" grpId="0" animBg="1"/>
      <p:bldP spid="113702" grpId="1" animBg="1"/>
      <p:bldP spid="113703" grpId="0" animBg="1"/>
      <p:bldP spid="113703" grpId="1" animBg="1"/>
      <p:bldP spid="113704" grpId="0" animBg="1"/>
      <p:bldP spid="113704" grpId="1" animBg="1"/>
      <p:bldP spid="113705" grpId="0" animBg="1"/>
      <p:bldP spid="113705" grpId="1" animBg="1"/>
      <p:bldP spid="113706" grpId="0" animBg="1"/>
      <p:bldP spid="113706" grpId="1" animBg="1"/>
      <p:bldP spid="113707" grpId="0" animBg="1"/>
      <p:bldP spid="113707" grpId="1" animBg="1"/>
      <p:bldP spid="113708" grpId="0" animBg="1"/>
      <p:bldP spid="113708" grpId="1" animBg="1"/>
      <p:bldP spid="113709" grpId="0" animBg="1"/>
      <p:bldP spid="113709" grpId="1" animBg="1"/>
      <p:bldP spid="113710" grpId="0" animBg="1"/>
      <p:bldP spid="113710" grpId="1" animBg="1"/>
      <p:bldP spid="113711" grpId="0" animBg="1"/>
      <p:bldP spid="113711" grpId="1" animBg="1"/>
      <p:bldP spid="113712" grpId="0" animBg="1"/>
      <p:bldP spid="113712" grpId="1" animBg="1"/>
      <p:bldP spid="113713" grpId="0" animBg="1"/>
      <p:bldP spid="113713" grpId="1" animBg="1"/>
      <p:bldP spid="113714" grpId="0" animBg="1"/>
      <p:bldP spid="113714" grpId="1" animBg="1"/>
      <p:bldP spid="113715" grpId="0" animBg="1"/>
      <p:bldP spid="113715" grpId="1" animBg="1"/>
      <p:bldP spid="113716" grpId="0" animBg="1"/>
      <p:bldP spid="113716" grpId="1" animBg="1"/>
      <p:bldP spid="113717" grpId="0" animBg="1"/>
      <p:bldP spid="113717" grpId="1" animBg="1"/>
      <p:bldP spid="113718" grpId="0" animBg="1"/>
      <p:bldP spid="113718" grpId="1" animBg="1"/>
      <p:bldP spid="113719" grpId="0"/>
      <p:bldP spid="113719" grpId="1"/>
      <p:bldP spid="113720" grpId="0"/>
      <p:bldP spid="113721" grpId="0"/>
      <p:bldP spid="113722" grpId="0" animBg="1"/>
      <p:bldP spid="113723" grpId="0"/>
      <p:bldP spid="113724" grpId="0"/>
      <p:bldP spid="1137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I.Sự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tạo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ion,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cation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 </a:t>
            </a:r>
            <a:r>
              <a:rPr lang="en-US" altLang="vi-VN" sz="36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vi-V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anion</a:t>
            </a:r>
            <a:endParaRPr lang="en-US" altLang="vi-VN" sz="4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4" name="Line 6"/>
          <p:cNvSpPr>
            <a:spLocks noChangeShapeType="1"/>
          </p:cNvSpPr>
          <p:nvPr/>
        </p:nvSpPr>
        <p:spPr bwMode="auto">
          <a:xfrm flipV="1">
            <a:off x="1981200" y="609600"/>
            <a:ext cx="609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815926" y="685800"/>
            <a:ext cx="10607040" cy="6309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3. </a:t>
            </a:r>
            <a:r>
              <a:rPr lang="en-US" altLang="vi-VN" sz="40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vi-VN" sz="4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0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0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anion</a:t>
            </a:r>
            <a:r>
              <a:rPr lang="en-US" altLang="vi-VN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Cách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gọi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ion </a:t>
            </a:r>
            <a:r>
              <a:rPr lang="en-US" altLang="vi-VN" sz="3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âm</a:t>
            </a:r>
            <a:r>
              <a:rPr lang="en-US" altLang="vi-VN" sz="3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(anion):</a:t>
            </a: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vi-VN" sz="32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ion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âm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anion 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vi-VN" sz="32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tên</a:t>
            </a:r>
            <a:r>
              <a:rPr lang="en-US" altLang="vi-V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gốc</a:t>
            </a:r>
            <a:r>
              <a:rPr lang="en-US" altLang="vi-VN" sz="32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axít</a:t>
            </a:r>
            <a:endParaRPr lang="en-US" altLang="vi-VN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vi-VN" sz="3200" i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VD: </a:t>
            </a:r>
            <a:r>
              <a:rPr lang="en-US" altLang="vi-V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		</a:t>
            </a:r>
          </a:p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		</a:t>
            </a:r>
            <a:r>
              <a:rPr lang="en-US" sz="3200" dirty="0"/>
              <a:t>Cl</a:t>
            </a:r>
            <a:r>
              <a:rPr lang="en-US" sz="3200" baseline="30000" dirty="0"/>
              <a:t>-</a:t>
            </a:r>
            <a:r>
              <a:rPr lang="en-US" sz="3200" dirty="0"/>
              <a:t> : anion </a:t>
            </a:r>
            <a:r>
              <a:rPr lang="en-US" sz="3200" dirty="0" err="1"/>
              <a:t>clorua</a:t>
            </a:r>
            <a:endParaRPr lang="vi-VN" sz="3200" dirty="0"/>
          </a:p>
          <a:p>
            <a:r>
              <a:rPr lang="en-US" sz="3200" dirty="0" smtClean="0"/>
              <a:t>		Br</a:t>
            </a:r>
            <a:r>
              <a:rPr lang="en-US" sz="3200" baseline="30000" dirty="0" smtClean="0"/>
              <a:t>-</a:t>
            </a:r>
            <a:r>
              <a:rPr lang="en-US" sz="3200" dirty="0"/>
              <a:t>: anion </a:t>
            </a:r>
            <a:r>
              <a:rPr lang="en-US" sz="3200" dirty="0" err="1"/>
              <a:t>bromua</a:t>
            </a:r>
            <a:endParaRPr lang="vi-VN" sz="3200" dirty="0"/>
          </a:p>
          <a:p>
            <a:r>
              <a:rPr lang="en-US" sz="3200" dirty="0" smtClean="0"/>
              <a:t>		S</a:t>
            </a:r>
            <a:r>
              <a:rPr lang="en-US" sz="3200" baseline="30000" dirty="0" smtClean="0"/>
              <a:t>2-</a:t>
            </a:r>
            <a:r>
              <a:rPr lang="en-US" sz="3200" dirty="0" smtClean="0"/>
              <a:t> </a:t>
            </a:r>
            <a:r>
              <a:rPr lang="en-US" sz="3200" dirty="0"/>
              <a:t>: anion </a:t>
            </a:r>
            <a:r>
              <a:rPr lang="en-US" sz="3200" dirty="0" err="1"/>
              <a:t>sunfua</a:t>
            </a:r>
            <a:endParaRPr lang="vi-VN" sz="3200" dirty="0"/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vi-VN" sz="3200" dirty="0">
              <a:solidFill>
                <a:srgbClr val="000000"/>
              </a:solidFill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6" name="Line 8"/>
          <p:cNvSpPr>
            <a:spLocks noChangeShapeType="1"/>
          </p:cNvSpPr>
          <p:nvPr/>
        </p:nvSpPr>
        <p:spPr bwMode="auto">
          <a:xfrm>
            <a:off x="1735015" y="1295400"/>
            <a:ext cx="3526302" cy="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916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956604" y="1822524"/>
            <a:ext cx="10691446" cy="3313112"/>
          </a:xfrm>
        </p:spPr>
        <p:txBody>
          <a:bodyPr/>
          <a:lstStyle/>
          <a:p>
            <a:pPr marL="0" indent="290513" algn="just"/>
            <a:r>
              <a:rPr lang="en-US" altLang="vi-VN" sz="3600" dirty="0"/>
              <a:t>Ion </a:t>
            </a:r>
            <a:r>
              <a:rPr lang="en-US" altLang="vi-VN" sz="3600" dirty="0" err="1"/>
              <a:t>đơn</a:t>
            </a:r>
            <a:r>
              <a:rPr lang="en-US" altLang="vi-VN" sz="3600" dirty="0"/>
              <a:t> </a:t>
            </a:r>
            <a:r>
              <a:rPr lang="en-US" altLang="vi-VN" sz="3600" dirty="0" err="1"/>
              <a:t>nguyên</a:t>
            </a:r>
            <a:r>
              <a:rPr lang="en-US" altLang="vi-VN" sz="3600" dirty="0"/>
              <a:t> </a:t>
            </a:r>
            <a:r>
              <a:rPr lang="en-US" altLang="vi-VN" sz="3600" dirty="0" err="1"/>
              <a:t>tử</a:t>
            </a:r>
            <a:r>
              <a:rPr lang="en-US" altLang="vi-VN" sz="3600" dirty="0"/>
              <a:t> </a:t>
            </a:r>
            <a:r>
              <a:rPr lang="en-US" altLang="vi-VN" sz="3600" dirty="0" err="1"/>
              <a:t>là</a:t>
            </a:r>
            <a:r>
              <a:rPr lang="en-US" altLang="vi-VN" sz="3600" dirty="0"/>
              <a:t> </a:t>
            </a:r>
            <a:r>
              <a:rPr lang="en-US" altLang="vi-VN" sz="3600" dirty="0" err="1"/>
              <a:t>các</a:t>
            </a:r>
            <a:r>
              <a:rPr lang="en-US" altLang="vi-VN" sz="3600" dirty="0"/>
              <a:t> ion </a:t>
            </a:r>
            <a:r>
              <a:rPr lang="en-US" altLang="vi-VN" sz="3600" dirty="0" err="1"/>
              <a:t>được</a:t>
            </a:r>
            <a:r>
              <a:rPr lang="en-US" altLang="vi-VN" sz="3600" dirty="0"/>
              <a:t> </a:t>
            </a:r>
            <a:r>
              <a:rPr lang="en-US" altLang="vi-VN" sz="3600" dirty="0" err="1"/>
              <a:t>tạo</a:t>
            </a:r>
            <a:r>
              <a:rPr lang="en-US" altLang="vi-VN" sz="3600" dirty="0"/>
              <a:t> </a:t>
            </a:r>
            <a:r>
              <a:rPr lang="en-US" altLang="vi-VN" sz="3600" dirty="0" err="1"/>
              <a:t>nên</a:t>
            </a:r>
            <a:r>
              <a:rPr lang="en-US" altLang="vi-VN" sz="3600" dirty="0"/>
              <a:t> </a:t>
            </a:r>
            <a:r>
              <a:rPr lang="en-US" altLang="vi-VN" sz="3600" dirty="0" err="1"/>
              <a:t>từ</a:t>
            </a:r>
            <a:r>
              <a:rPr lang="en-US" altLang="vi-VN" sz="3600" dirty="0"/>
              <a:t> 1 </a:t>
            </a:r>
            <a:r>
              <a:rPr lang="en-US" altLang="vi-VN" sz="3600" dirty="0" err="1"/>
              <a:t>nguyên</a:t>
            </a:r>
            <a:r>
              <a:rPr lang="en-US" altLang="vi-VN" sz="3600" dirty="0"/>
              <a:t> </a:t>
            </a:r>
            <a:r>
              <a:rPr lang="en-US" altLang="vi-VN" sz="3600" dirty="0" err="1"/>
              <a:t>tử</a:t>
            </a:r>
            <a:r>
              <a:rPr lang="en-US" altLang="vi-VN" sz="3600" dirty="0"/>
              <a:t>.</a:t>
            </a:r>
          </a:p>
          <a:p>
            <a:pPr marL="0" indent="290513" algn="just">
              <a:buNone/>
            </a:pPr>
            <a:r>
              <a:rPr lang="en-US" altLang="vi-VN" sz="3600" dirty="0" err="1"/>
              <a:t>Vd</a:t>
            </a:r>
            <a:r>
              <a:rPr lang="en-US" altLang="vi-VN" sz="3600" dirty="0"/>
              <a:t>: Mg</a:t>
            </a:r>
            <a:r>
              <a:rPr lang="en-US" altLang="vi-VN" sz="3600" baseline="30000" dirty="0"/>
              <a:t>2+</a:t>
            </a:r>
            <a:r>
              <a:rPr lang="en-US" altLang="vi-VN" sz="3600" dirty="0"/>
              <a:t>, Al</a:t>
            </a:r>
            <a:r>
              <a:rPr lang="en-US" altLang="vi-VN" sz="3600" baseline="30000" dirty="0"/>
              <a:t>3+</a:t>
            </a:r>
            <a:r>
              <a:rPr lang="en-US" altLang="vi-VN" sz="3600" dirty="0"/>
              <a:t>, O</a:t>
            </a:r>
            <a:r>
              <a:rPr lang="en-US" altLang="vi-VN" sz="3600" baseline="30000" dirty="0"/>
              <a:t>2</a:t>
            </a:r>
            <a:r>
              <a:rPr lang="en-US" altLang="vi-VN" sz="3600" baseline="30000" dirty="0">
                <a:cs typeface="Times New Roman" panose="02020603050405020304" pitchFamily="18" charset="0"/>
              </a:rPr>
              <a:t>–</a:t>
            </a:r>
            <a:r>
              <a:rPr lang="en-US" altLang="vi-VN" sz="3600" dirty="0">
                <a:cs typeface="Times New Roman" panose="02020603050405020304" pitchFamily="18" charset="0"/>
              </a:rPr>
              <a:t>, F</a:t>
            </a:r>
            <a:r>
              <a:rPr lang="en-US" altLang="vi-VN" sz="3600" baseline="30000" dirty="0">
                <a:cs typeface="Times New Roman" panose="02020603050405020304" pitchFamily="18" charset="0"/>
              </a:rPr>
              <a:t>–</a:t>
            </a:r>
            <a:r>
              <a:rPr lang="en-US" altLang="vi-VN" sz="3600" dirty="0">
                <a:cs typeface="Times New Roman" panose="02020603050405020304" pitchFamily="18" charset="0"/>
              </a:rPr>
              <a:t>,…</a:t>
            </a:r>
          </a:p>
          <a:p>
            <a:pPr marL="0" indent="290513" algn="just">
              <a:lnSpc>
                <a:spcPct val="120000"/>
              </a:lnSpc>
            </a:pPr>
            <a:r>
              <a:rPr lang="en-US" altLang="vi-VN" sz="3600" dirty="0">
                <a:cs typeface="Times New Roman" panose="02020603050405020304" pitchFamily="18" charset="0"/>
              </a:rPr>
              <a:t>Ion </a:t>
            </a:r>
            <a:r>
              <a:rPr lang="en-US" altLang="vi-VN" sz="3600" dirty="0" err="1">
                <a:cs typeface="Times New Roman" panose="02020603050405020304" pitchFamily="18" charset="0"/>
              </a:rPr>
              <a:t>đa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nguyên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tử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là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những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nhóm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nguyên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tử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mang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điện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tích</a:t>
            </a:r>
            <a:r>
              <a:rPr lang="en-US" altLang="vi-VN" sz="3600" dirty="0">
                <a:cs typeface="Times New Roman" panose="02020603050405020304" pitchFamily="18" charset="0"/>
              </a:rPr>
              <a:t> </a:t>
            </a:r>
            <a:r>
              <a:rPr lang="en-US" altLang="vi-VN" sz="3600" dirty="0" err="1">
                <a:cs typeface="Times New Roman" panose="02020603050405020304" pitchFamily="18" charset="0"/>
              </a:rPr>
              <a:t>dương</a:t>
            </a:r>
            <a:r>
              <a:rPr lang="en-US" altLang="vi-VN" sz="3600" dirty="0">
                <a:cs typeface="Times New Roman" panose="02020603050405020304" pitchFamily="18" charset="0"/>
              </a:rPr>
              <a:t> hay </a:t>
            </a:r>
            <a:r>
              <a:rPr lang="en-US" altLang="vi-VN" sz="3600" dirty="0" err="1">
                <a:cs typeface="Times New Roman" panose="02020603050405020304" pitchFamily="18" charset="0"/>
              </a:rPr>
              <a:t>âm</a:t>
            </a:r>
            <a:r>
              <a:rPr lang="en-US" altLang="vi-VN" sz="3600" dirty="0">
                <a:cs typeface="Times New Roman" panose="02020603050405020304" pitchFamily="18" charset="0"/>
              </a:rPr>
              <a:t>.</a:t>
            </a:r>
          </a:p>
          <a:p>
            <a:pPr marL="0" indent="290513" algn="just">
              <a:buNone/>
            </a:pPr>
            <a:r>
              <a:rPr lang="en-US" altLang="vi-VN" sz="3600" dirty="0" err="1">
                <a:cs typeface="Times New Roman" panose="02020603050405020304" pitchFamily="18" charset="0"/>
              </a:rPr>
              <a:t>Vd</a:t>
            </a:r>
            <a:r>
              <a:rPr lang="en-US" altLang="vi-VN" sz="3600" dirty="0">
                <a:cs typeface="Times New Roman" panose="02020603050405020304" pitchFamily="18" charset="0"/>
              </a:rPr>
              <a:t>:</a:t>
            </a:r>
            <a:r>
              <a:rPr lang="en-US" altLang="vi-VN" sz="3600" dirty="0"/>
              <a:t> SO</a:t>
            </a:r>
            <a:r>
              <a:rPr lang="en-US" altLang="vi-VN" sz="3600" baseline="-25000" dirty="0"/>
              <a:t>4</a:t>
            </a:r>
            <a:r>
              <a:rPr lang="en-US" altLang="vi-VN" sz="3600" baseline="30000" dirty="0"/>
              <a:t>2-</a:t>
            </a:r>
            <a:r>
              <a:rPr lang="en-US" altLang="vi-VN" sz="3600" dirty="0"/>
              <a:t>, NO</a:t>
            </a:r>
            <a:r>
              <a:rPr lang="en-US" altLang="vi-VN" sz="3600" baseline="-25000" dirty="0"/>
              <a:t>3</a:t>
            </a:r>
            <a:r>
              <a:rPr lang="en-US" altLang="vi-VN" sz="3600" baseline="30000" dirty="0"/>
              <a:t>-</a:t>
            </a:r>
            <a:r>
              <a:rPr lang="en-US" altLang="vi-VN" sz="3600" dirty="0"/>
              <a:t>, PO</a:t>
            </a:r>
            <a:r>
              <a:rPr lang="en-US" altLang="vi-VN" sz="3600" baseline="-25000" dirty="0"/>
              <a:t>4</a:t>
            </a:r>
            <a:r>
              <a:rPr lang="en-US" altLang="vi-VN" sz="3600" baseline="30000" dirty="0"/>
              <a:t>3-</a:t>
            </a:r>
            <a:r>
              <a:rPr lang="en-US" altLang="vi-VN" sz="3600" dirty="0"/>
              <a:t>, NH</a:t>
            </a:r>
            <a:r>
              <a:rPr lang="en-US" altLang="vi-VN" sz="3600" baseline="-25000" dirty="0"/>
              <a:t>4</a:t>
            </a:r>
            <a:r>
              <a:rPr lang="en-US" altLang="vi-VN" sz="3600" baseline="30000" dirty="0"/>
              <a:t>+</a:t>
            </a:r>
            <a:r>
              <a:rPr lang="en-US" altLang="vi-VN" sz="3600" dirty="0"/>
              <a:t>,… </a:t>
            </a:r>
            <a:endParaRPr lang="en-US" altLang="vi-VN" sz="3600" dirty="0">
              <a:cs typeface="Times New Roman" panose="02020603050405020304" pitchFamily="18" charset="0"/>
            </a:endParaRPr>
          </a:p>
        </p:txBody>
      </p:sp>
      <p:sp>
        <p:nvSpPr>
          <p:cNvPr id="114696" name="Rectangle 8"/>
          <p:cNvSpPr>
            <a:spLocks noChangeArrowheads="1"/>
          </p:cNvSpPr>
          <p:nvPr/>
        </p:nvSpPr>
        <p:spPr bwMode="auto">
          <a:xfrm>
            <a:off x="1294228" y="934574"/>
            <a:ext cx="9551963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4000" b="1" i="1" dirty="0">
                <a:solidFill>
                  <a:srgbClr val="FF0000"/>
                </a:solidFill>
              </a:rPr>
              <a:t>4) Ion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đơn</a:t>
            </a:r>
            <a:r>
              <a:rPr lang="en-US" altLang="vi-VN" sz="4000" b="1" i="1" dirty="0">
                <a:solidFill>
                  <a:srgbClr val="FF0000"/>
                </a:solidFill>
              </a:rPr>
              <a:t>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nguyên</a:t>
            </a:r>
            <a:r>
              <a:rPr lang="en-US" altLang="vi-VN" sz="4000" b="1" i="1" dirty="0">
                <a:solidFill>
                  <a:srgbClr val="FF0000"/>
                </a:solidFill>
              </a:rPr>
              <a:t>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tử</a:t>
            </a:r>
            <a:r>
              <a:rPr lang="en-US" altLang="vi-VN" sz="4000" b="1" i="1" dirty="0">
                <a:solidFill>
                  <a:srgbClr val="FF0000"/>
                </a:solidFill>
              </a:rPr>
              <a:t>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và</a:t>
            </a:r>
            <a:r>
              <a:rPr lang="en-US" altLang="vi-VN" sz="4000" b="1" i="1" dirty="0">
                <a:solidFill>
                  <a:srgbClr val="FF0000"/>
                </a:solidFill>
              </a:rPr>
              <a:t> ion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đa</a:t>
            </a:r>
            <a:r>
              <a:rPr lang="en-US" altLang="vi-VN" sz="4000" b="1" i="1" dirty="0">
                <a:solidFill>
                  <a:srgbClr val="FF0000"/>
                </a:solidFill>
              </a:rPr>
              <a:t>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nguyên</a:t>
            </a:r>
            <a:r>
              <a:rPr lang="en-US" altLang="vi-VN" sz="4000" b="1" i="1" dirty="0">
                <a:solidFill>
                  <a:srgbClr val="FF0000"/>
                </a:solidFill>
              </a:rPr>
              <a:t> </a:t>
            </a:r>
            <a:r>
              <a:rPr lang="en-US" altLang="vi-VN" sz="4000" b="1" i="1" dirty="0" err="1">
                <a:solidFill>
                  <a:srgbClr val="FF0000"/>
                </a:solidFill>
              </a:rPr>
              <a:t>tử</a:t>
            </a:r>
            <a:endParaRPr lang="en-US" altLang="vi-VN" sz="4000" b="1" i="1" dirty="0">
              <a:solidFill>
                <a:srgbClr val="FF0000"/>
              </a:solidFill>
            </a:endParaRPr>
          </a:p>
        </p:txBody>
      </p:sp>
      <p:sp>
        <p:nvSpPr>
          <p:cNvPr id="114698" name="Rectangle 10"/>
          <p:cNvSpPr>
            <a:spLocks noChangeArrowheads="1"/>
          </p:cNvSpPr>
          <p:nvPr/>
        </p:nvSpPr>
        <p:spPr bwMode="auto">
          <a:xfrm>
            <a:off x="6003635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graphicFrame>
        <p:nvGraphicFramePr>
          <p:cNvPr id="114697" name="Object 9"/>
          <p:cNvGraphicFramePr>
            <a:graphicFrameLocks noChangeAspect="1"/>
          </p:cNvGraphicFramePr>
          <p:nvPr/>
        </p:nvGraphicFramePr>
        <p:xfrm>
          <a:off x="1524000" y="0"/>
          <a:ext cx="1524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Equation" r:id="rId3" imgW="152334" imgH="228501" progId="Equation.3">
                  <p:embed/>
                </p:oleObj>
              </mc:Choice>
              <mc:Fallback>
                <p:oleObj name="Equation" r:id="rId3" imgW="152334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0"/>
                        <a:ext cx="1524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700" name="Rectangle 12"/>
          <p:cNvSpPr>
            <a:spLocks noChangeArrowheads="1"/>
          </p:cNvSpPr>
          <p:nvPr/>
        </p:nvSpPr>
        <p:spPr bwMode="auto">
          <a:xfrm>
            <a:off x="6003635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graphicFrame>
        <p:nvGraphicFramePr>
          <p:cNvPr id="114699" name="Object 11"/>
          <p:cNvGraphicFramePr>
            <a:graphicFrameLocks noChangeAspect="1"/>
          </p:cNvGraphicFramePr>
          <p:nvPr/>
        </p:nvGraphicFramePr>
        <p:xfrm>
          <a:off x="1524000" y="0"/>
          <a:ext cx="1524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Equation" r:id="rId5" imgW="152334" imgH="228501" progId="Equation.3">
                  <p:embed/>
                </p:oleObj>
              </mc:Choice>
              <mc:Fallback>
                <p:oleObj name="Equation" r:id="rId5" imgW="152334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0"/>
                        <a:ext cx="1524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30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46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46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6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6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819400" y="1905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4400" b="1">
                <a:solidFill>
                  <a:srgbClr val="004A8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Ghi nhớ :</a:t>
            </a:r>
          </a:p>
        </p:txBody>
      </p:sp>
      <p:sp>
        <p:nvSpPr>
          <p:cNvPr id="118791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3" y="1773238"/>
            <a:ext cx="1655762" cy="647700"/>
          </a:xfrm>
          <a:solidFill>
            <a:srgbClr val="FFFF66"/>
          </a:solidFill>
          <a:ln w="28575">
            <a:solidFill>
              <a:srgbClr val="000099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altLang="vi-VN" sz="3000" b="1">
                <a:solidFill>
                  <a:srgbClr val="A50021"/>
                </a:solidFill>
              </a:rPr>
              <a:t>Kim loại</a:t>
            </a:r>
          </a:p>
        </p:txBody>
      </p:sp>
      <p:sp>
        <p:nvSpPr>
          <p:cNvPr id="118792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468813" y="1052513"/>
            <a:ext cx="1497012" cy="576262"/>
          </a:xfrm>
          <a:solidFill>
            <a:srgbClr val="FFFF66"/>
          </a:solidFill>
          <a:ln w="19050">
            <a:solidFill>
              <a:srgbClr val="0033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altLang="vi-VN" sz="3000" b="1">
                <a:solidFill>
                  <a:srgbClr val="000099"/>
                </a:solidFill>
              </a:rPr>
              <a:t>1e LNC</a:t>
            </a:r>
          </a:p>
        </p:txBody>
      </p:sp>
      <p:sp>
        <p:nvSpPr>
          <p:cNvPr id="118795" name="Line 11"/>
          <p:cNvSpPr>
            <a:spLocks noChangeShapeType="1"/>
          </p:cNvSpPr>
          <p:nvPr/>
        </p:nvSpPr>
        <p:spPr bwMode="auto">
          <a:xfrm flipV="1">
            <a:off x="3648076" y="1412875"/>
            <a:ext cx="792163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796" name="Line 12"/>
          <p:cNvSpPr>
            <a:spLocks noChangeShapeType="1"/>
          </p:cNvSpPr>
          <p:nvPr/>
        </p:nvSpPr>
        <p:spPr bwMode="auto">
          <a:xfrm>
            <a:off x="3648076" y="2060575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797" name="Line 13"/>
          <p:cNvSpPr>
            <a:spLocks noChangeShapeType="1"/>
          </p:cNvSpPr>
          <p:nvPr/>
        </p:nvSpPr>
        <p:spPr bwMode="auto">
          <a:xfrm>
            <a:off x="3648076" y="2060575"/>
            <a:ext cx="792163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798" name="Rectangle 14"/>
          <p:cNvSpPr>
            <a:spLocks noChangeArrowheads="1"/>
          </p:cNvSpPr>
          <p:nvPr/>
        </p:nvSpPr>
        <p:spPr bwMode="auto">
          <a:xfrm>
            <a:off x="4470401" y="1787526"/>
            <a:ext cx="1497013" cy="576263"/>
          </a:xfrm>
          <a:prstGeom prst="rect">
            <a:avLst/>
          </a:prstGeom>
          <a:solidFill>
            <a:srgbClr val="FFFF66"/>
          </a:solidFill>
          <a:ln w="19050">
            <a:solidFill>
              <a:srgbClr val="00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0099"/>
                </a:solidFill>
              </a:rPr>
              <a:t>2e LNC</a:t>
            </a:r>
          </a:p>
        </p:txBody>
      </p:sp>
      <p:sp>
        <p:nvSpPr>
          <p:cNvPr id="118799" name="Rectangle 15"/>
          <p:cNvSpPr>
            <a:spLocks noChangeArrowheads="1"/>
          </p:cNvSpPr>
          <p:nvPr/>
        </p:nvSpPr>
        <p:spPr bwMode="auto">
          <a:xfrm>
            <a:off x="4498976" y="2478088"/>
            <a:ext cx="1497013" cy="576262"/>
          </a:xfrm>
          <a:prstGeom prst="rect">
            <a:avLst/>
          </a:prstGeom>
          <a:solidFill>
            <a:srgbClr val="FFFF66"/>
          </a:solidFill>
          <a:ln w="19050">
            <a:solidFill>
              <a:srgbClr val="00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0099"/>
                </a:solidFill>
              </a:rPr>
              <a:t>3e LNC</a:t>
            </a:r>
          </a:p>
        </p:txBody>
      </p:sp>
      <p:sp>
        <p:nvSpPr>
          <p:cNvPr id="118801" name="Line 17"/>
          <p:cNvSpPr>
            <a:spLocks noChangeShapeType="1"/>
          </p:cNvSpPr>
          <p:nvPr/>
        </p:nvSpPr>
        <p:spPr bwMode="auto">
          <a:xfrm>
            <a:off x="5981701" y="1341438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02" name="Line 18"/>
          <p:cNvSpPr>
            <a:spLocks noChangeShapeType="1"/>
          </p:cNvSpPr>
          <p:nvPr/>
        </p:nvSpPr>
        <p:spPr bwMode="auto">
          <a:xfrm>
            <a:off x="5965826" y="2060575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03" name="Line 19"/>
          <p:cNvSpPr>
            <a:spLocks noChangeShapeType="1"/>
          </p:cNvSpPr>
          <p:nvPr/>
        </p:nvSpPr>
        <p:spPr bwMode="auto">
          <a:xfrm>
            <a:off x="5995989" y="2781300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04" name="Rectangle 20"/>
          <p:cNvSpPr>
            <a:spLocks noChangeArrowheads="1"/>
          </p:cNvSpPr>
          <p:nvPr/>
        </p:nvSpPr>
        <p:spPr bwMode="auto">
          <a:xfrm>
            <a:off x="5591176" y="692151"/>
            <a:ext cx="1655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 b="1" i="1">
                <a:solidFill>
                  <a:srgbClr val="000000"/>
                </a:solidFill>
              </a:rPr>
              <a:t>nhường</a:t>
            </a:r>
          </a:p>
        </p:txBody>
      </p:sp>
      <p:sp>
        <p:nvSpPr>
          <p:cNvPr id="118806" name="Oval 2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16726" y="1038225"/>
            <a:ext cx="574675" cy="604838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1e</a:t>
            </a:r>
          </a:p>
        </p:txBody>
      </p:sp>
      <p:sp>
        <p:nvSpPr>
          <p:cNvPr id="118809" name="Oval 2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16726" y="1773239"/>
            <a:ext cx="574675" cy="604837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2e</a:t>
            </a:r>
          </a:p>
        </p:txBody>
      </p:sp>
      <p:sp>
        <p:nvSpPr>
          <p:cNvPr id="118810" name="Oval 2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16726" y="2492375"/>
            <a:ext cx="574675" cy="604838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3e</a:t>
            </a:r>
          </a:p>
        </p:txBody>
      </p:sp>
      <p:sp>
        <p:nvSpPr>
          <p:cNvPr id="118811" name="AutoShape 27"/>
          <p:cNvSpPr>
            <a:spLocks noChangeArrowheads="1"/>
          </p:cNvSpPr>
          <p:nvPr/>
        </p:nvSpPr>
        <p:spPr bwMode="auto">
          <a:xfrm>
            <a:off x="7535863" y="1916114"/>
            <a:ext cx="863600" cy="217487"/>
          </a:xfrm>
          <a:prstGeom prst="rightArrow">
            <a:avLst>
              <a:gd name="adj1" fmla="val 50000"/>
              <a:gd name="adj2" fmla="val 99270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12" name="Rectangle 28"/>
          <p:cNvSpPr>
            <a:spLocks noChangeArrowheads="1"/>
          </p:cNvSpPr>
          <p:nvPr/>
        </p:nvSpPr>
        <p:spPr bwMode="auto">
          <a:xfrm>
            <a:off x="8486775" y="1714500"/>
            <a:ext cx="1441450" cy="647700"/>
          </a:xfrm>
          <a:prstGeom prst="rect">
            <a:avLst/>
          </a:prstGeom>
          <a:solidFill>
            <a:srgbClr val="FFFF66"/>
          </a:solidFill>
          <a:ln w="28575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A50021"/>
                </a:solidFill>
              </a:rPr>
              <a:t>Cation</a:t>
            </a:r>
          </a:p>
        </p:txBody>
      </p:sp>
      <p:sp>
        <p:nvSpPr>
          <p:cNvPr id="118813" name="Rectangle 29"/>
          <p:cNvSpPr>
            <a:spLocks noChangeArrowheads="1"/>
          </p:cNvSpPr>
          <p:nvPr/>
        </p:nvSpPr>
        <p:spPr bwMode="auto">
          <a:xfrm>
            <a:off x="2047876" y="4410075"/>
            <a:ext cx="1655763" cy="647700"/>
          </a:xfrm>
          <a:prstGeom prst="rect">
            <a:avLst/>
          </a:prstGeom>
          <a:solidFill>
            <a:srgbClr val="000000"/>
          </a:solidFill>
          <a:ln w="2857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FF00"/>
                </a:solidFill>
              </a:rPr>
              <a:t>Phi kim</a:t>
            </a:r>
          </a:p>
        </p:txBody>
      </p:sp>
      <p:sp>
        <p:nvSpPr>
          <p:cNvPr id="118814" name="Rectangle 30"/>
          <p:cNvSpPr>
            <a:spLocks noChangeArrowheads="1"/>
          </p:cNvSpPr>
          <p:nvPr/>
        </p:nvSpPr>
        <p:spPr bwMode="auto">
          <a:xfrm>
            <a:off x="4524376" y="3689351"/>
            <a:ext cx="1497013" cy="576263"/>
          </a:xfrm>
          <a:prstGeom prst="rect">
            <a:avLst/>
          </a:prstGeom>
          <a:solidFill>
            <a:srgbClr val="000099"/>
          </a:solidFill>
          <a:ln w="2857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FF00"/>
                </a:solidFill>
              </a:rPr>
              <a:t>5e LNC</a:t>
            </a:r>
          </a:p>
        </p:txBody>
      </p:sp>
      <p:sp>
        <p:nvSpPr>
          <p:cNvPr id="118815" name="Line 31"/>
          <p:cNvSpPr>
            <a:spLocks noChangeShapeType="1"/>
          </p:cNvSpPr>
          <p:nvPr/>
        </p:nvSpPr>
        <p:spPr bwMode="auto">
          <a:xfrm flipV="1">
            <a:off x="3703638" y="4049713"/>
            <a:ext cx="792162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16" name="Line 32"/>
          <p:cNvSpPr>
            <a:spLocks noChangeShapeType="1"/>
          </p:cNvSpPr>
          <p:nvPr/>
        </p:nvSpPr>
        <p:spPr bwMode="auto">
          <a:xfrm>
            <a:off x="3703639" y="4697413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17" name="Line 33"/>
          <p:cNvSpPr>
            <a:spLocks noChangeShapeType="1"/>
          </p:cNvSpPr>
          <p:nvPr/>
        </p:nvSpPr>
        <p:spPr bwMode="auto">
          <a:xfrm>
            <a:off x="3703638" y="4697413"/>
            <a:ext cx="792162" cy="6477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18" name="Rectangle 34"/>
          <p:cNvSpPr>
            <a:spLocks noChangeArrowheads="1"/>
          </p:cNvSpPr>
          <p:nvPr/>
        </p:nvSpPr>
        <p:spPr bwMode="auto">
          <a:xfrm>
            <a:off x="4525963" y="4424363"/>
            <a:ext cx="1497012" cy="576262"/>
          </a:xfrm>
          <a:prstGeom prst="rect">
            <a:avLst/>
          </a:prstGeom>
          <a:solidFill>
            <a:srgbClr val="000086"/>
          </a:solidFill>
          <a:ln w="2857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FF00"/>
                </a:solidFill>
              </a:rPr>
              <a:t>6e LNC</a:t>
            </a:r>
          </a:p>
        </p:txBody>
      </p:sp>
      <p:sp>
        <p:nvSpPr>
          <p:cNvPr id="118819" name="Rectangle 35"/>
          <p:cNvSpPr>
            <a:spLocks noChangeArrowheads="1"/>
          </p:cNvSpPr>
          <p:nvPr/>
        </p:nvSpPr>
        <p:spPr bwMode="auto">
          <a:xfrm>
            <a:off x="4554538" y="5114926"/>
            <a:ext cx="1497012" cy="576263"/>
          </a:xfrm>
          <a:prstGeom prst="rect">
            <a:avLst/>
          </a:prstGeom>
          <a:solidFill>
            <a:srgbClr val="000086"/>
          </a:solidFill>
          <a:ln w="2857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FF00"/>
                </a:solidFill>
              </a:rPr>
              <a:t>7e LNC</a:t>
            </a:r>
          </a:p>
        </p:txBody>
      </p:sp>
      <p:sp>
        <p:nvSpPr>
          <p:cNvPr id="118820" name="Line 36"/>
          <p:cNvSpPr>
            <a:spLocks noChangeShapeType="1"/>
          </p:cNvSpPr>
          <p:nvPr/>
        </p:nvSpPr>
        <p:spPr bwMode="auto">
          <a:xfrm>
            <a:off x="6037264" y="3978275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21" name="Line 37"/>
          <p:cNvSpPr>
            <a:spLocks noChangeShapeType="1"/>
          </p:cNvSpPr>
          <p:nvPr/>
        </p:nvSpPr>
        <p:spPr bwMode="auto">
          <a:xfrm>
            <a:off x="6021389" y="4697413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22" name="Line 38"/>
          <p:cNvSpPr>
            <a:spLocks noChangeShapeType="1"/>
          </p:cNvSpPr>
          <p:nvPr/>
        </p:nvSpPr>
        <p:spPr bwMode="auto">
          <a:xfrm>
            <a:off x="6051551" y="5418138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23" name="Oval 3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72289" y="3675064"/>
            <a:ext cx="574675" cy="604837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3e</a:t>
            </a:r>
          </a:p>
        </p:txBody>
      </p:sp>
      <p:sp>
        <p:nvSpPr>
          <p:cNvPr id="118824" name="Oval 4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72289" y="4410075"/>
            <a:ext cx="574675" cy="604838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2e</a:t>
            </a:r>
          </a:p>
        </p:txBody>
      </p:sp>
      <p:sp>
        <p:nvSpPr>
          <p:cNvPr id="118825" name="Oval 4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872289" y="5129214"/>
            <a:ext cx="574675" cy="604837"/>
          </a:xfrm>
          <a:prstGeom prst="ellipse">
            <a:avLst/>
          </a:prstGeom>
          <a:solidFill>
            <a:srgbClr val="FFFF66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FF0000"/>
                </a:solidFill>
              </a:rPr>
              <a:t>1e</a:t>
            </a:r>
          </a:p>
        </p:txBody>
      </p:sp>
      <p:sp>
        <p:nvSpPr>
          <p:cNvPr id="118826" name="AutoShape 42"/>
          <p:cNvSpPr>
            <a:spLocks noChangeArrowheads="1"/>
          </p:cNvSpPr>
          <p:nvPr/>
        </p:nvSpPr>
        <p:spPr bwMode="auto">
          <a:xfrm>
            <a:off x="7591425" y="4552950"/>
            <a:ext cx="863600" cy="217488"/>
          </a:xfrm>
          <a:prstGeom prst="rightArrow">
            <a:avLst>
              <a:gd name="adj1" fmla="val 50000"/>
              <a:gd name="adj2" fmla="val 99270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8828" name="Rectangle 44"/>
          <p:cNvSpPr>
            <a:spLocks noChangeArrowheads="1"/>
          </p:cNvSpPr>
          <p:nvPr/>
        </p:nvSpPr>
        <p:spPr bwMode="auto">
          <a:xfrm>
            <a:off x="8572501" y="4352925"/>
            <a:ext cx="1484313" cy="647700"/>
          </a:xfrm>
          <a:prstGeom prst="rect">
            <a:avLst/>
          </a:prstGeom>
          <a:solidFill>
            <a:srgbClr val="000000"/>
          </a:solidFill>
          <a:ln w="28575">
            <a:solidFill>
              <a:srgbClr val="A5002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Aft>
                <a:spcPct val="0"/>
              </a:spcAft>
              <a:buFontTx/>
              <a:buNone/>
            </a:pPr>
            <a:r>
              <a:rPr lang="en-US" altLang="vi-VN" sz="3000" b="1">
                <a:solidFill>
                  <a:srgbClr val="00FF00"/>
                </a:solidFill>
              </a:rPr>
              <a:t>Anion</a:t>
            </a:r>
          </a:p>
        </p:txBody>
      </p:sp>
      <p:sp>
        <p:nvSpPr>
          <p:cNvPr id="118829" name="Rectangle 45"/>
          <p:cNvSpPr>
            <a:spLocks noChangeArrowheads="1"/>
          </p:cNvSpPr>
          <p:nvPr/>
        </p:nvSpPr>
        <p:spPr bwMode="auto">
          <a:xfrm>
            <a:off x="5664201" y="3429001"/>
            <a:ext cx="1655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 b="1" i="1">
                <a:solidFill>
                  <a:srgbClr val="000000"/>
                </a:solidFill>
              </a:rPr>
              <a:t>nhận</a:t>
            </a:r>
          </a:p>
        </p:txBody>
      </p:sp>
      <p:sp>
        <p:nvSpPr>
          <p:cNvPr id="118831" name="Text Box 47"/>
          <p:cNvSpPr txBox="1">
            <a:spLocks noChangeArrowheads="1"/>
          </p:cNvSpPr>
          <p:nvPr/>
        </p:nvSpPr>
        <p:spPr bwMode="auto">
          <a:xfrm>
            <a:off x="2566989" y="1412875"/>
            <a:ext cx="5832475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b="1">
                <a:solidFill>
                  <a:srgbClr val="A50021"/>
                </a:solidFill>
              </a:rPr>
              <a:t>Tổng quát: </a:t>
            </a:r>
          </a:p>
          <a:p>
            <a:pPr algn="just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b="1">
                <a:solidFill>
                  <a:srgbClr val="A50021"/>
                </a:solidFill>
              </a:rPr>
              <a:t>		M – ne → M</a:t>
            </a:r>
            <a:r>
              <a:rPr lang="en-US" altLang="vi-VN" sz="3600" b="1" baseline="30000">
                <a:solidFill>
                  <a:srgbClr val="A50021"/>
                </a:solidFill>
              </a:rPr>
              <a:t>n+</a:t>
            </a:r>
            <a:endParaRPr lang="en-US" altLang="vi-VN" sz="3600" b="1">
              <a:solidFill>
                <a:srgbClr val="A50021"/>
              </a:solidFill>
            </a:endParaRPr>
          </a:p>
          <a:p>
            <a:pPr algn="just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b="1">
                <a:solidFill>
                  <a:srgbClr val="A50021"/>
                </a:solidFill>
              </a:rPr>
              <a:t>          	X +  me → X</a:t>
            </a:r>
            <a:r>
              <a:rPr lang="en-US" altLang="vi-VN" sz="3600" b="1" baseline="30000">
                <a:solidFill>
                  <a:srgbClr val="A50021"/>
                </a:solidFill>
              </a:rPr>
              <a:t>m–</a:t>
            </a:r>
          </a:p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en-US" altLang="vi-VN" sz="3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06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87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8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8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879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8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8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118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18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118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118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1000"/>
                                        <p:tgtEl>
                                          <p:spTgt spid="118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1000"/>
                                        <p:tgtEl>
                                          <p:spTgt spid="118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1000"/>
                                        <p:tgtEl>
                                          <p:spTgt spid="118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1000"/>
                                        <p:tgtEl>
                                          <p:spTgt spid="118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1000"/>
                                        <p:tgtEl>
                                          <p:spTgt spid="118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118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118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18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118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118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18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118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118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118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118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118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18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1000"/>
                                        <p:tgtEl>
                                          <p:spTgt spid="118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118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1000"/>
                                        <p:tgtEl>
                                          <p:spTgt spid="118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1000"/>
                                        <p:tgtEl>
                                          <p:spTgt spid="118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500"/>
                                        <p:tgtEl>
                                          <p:spTgt spid="118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500"/>
                                        <p:tgtEl>
                                          <p:spTgt spid="1187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"/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"/>
                                        <p:tgtEl>
                                          <p:spTgt spid="11879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500"/>
                                        <p:tgtEl>
                                          <p:spTgt spid="118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500"/>
                                        <p:tgtEl>
                                          <p:spTgt spid="118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0" dur="500"/>
                                        <p:tgtEl>
                                          <p:spTgt spid="118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3" dur="500"/>
                                        <p:tgtEl>
                                          <p:spTgt spid="118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6" dur="500"/>
                                        <p:tgtEl>
                                          <p:spTgt spid="118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9" dur="500"/>
                                        <p:tgtEl>
                                          <p:spTgt spid="1188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2" dur="500"/>
                                        <p:tgtEl>
                                          <p:spTgt spid="1188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5" dur="500"/>
                                        <p:tgtEl>
                                          <p:spTgt spid="118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8" dur="500"/>
                                        <p:tgtEl>
                                          <p:spTgt spid="1188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1" dur="500"/>
                                        <p:tgtEl>
                                          <p:spTgt spid="1188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4" dur="500"/>
                                        <p:tgtEl>
                                          <p:spTgt spid="118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7" dur="500"/>
                                        <p:tgtEl>
                                          <p:spTgt spid="118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500"/>
                                        <p:tgtEl>
                                          <p:spTgt spid="1188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500"/>
                                        <p:tgtEl>
                                          <p:spTgt spid="118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500"/>
                                        <p:tgtEl>
                                          <p:spTgt spid="1188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9" dur="500"/>
                                        <p:tgtEl>
                                          <p:spTgt spid="1188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2" dur="500"/>
                                        <p:tgtEl>
                                          <p:spTgt spid="1188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500"/>
                                        <p:tgtEl>
                                          <p:spTgt spid="118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8" dur="500"/>
                                        <p:tgtEl>
                                          <p:spTgt spid="118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1" dur="500"/>
                                        <p:tgtEl>
                                          <p:spTgt spid="118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4" dur="500"/>
                                        <p:tgtEl>
                                          <p:spTgt spid="118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500"/>
                                        <p:tgtEl>
                                          <p:spTgt spid="118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500"/>
                                        <p:tgtEl>
                                          <p:spTgt spid="118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500"/>
                                        <p:tgtEl>
                                          <p:spTgt spid="118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500"/>
                                        <p:tgtEl>
                                          <p:spTgt spid="118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500"/>
                                        <p:tgtEl>
                                          <p:spTgt spid="118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500"/>
                                        <p:tgtEl>
                                          <p:spTgt spid="118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500"/>
                                        <p:tgtEl>
                                          <p:spTgt spid="1188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0" dur="1000"/>
                                        <p:tgtEl>
                                          <p:spTgt spid="118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118791" grpId="0" build="p" animBg="1"/>
      <p:bldP spid="118791" grpId="1" build="p" animBg="1"/>
      <p:bldP spid="118792" grpId="0" build="p" animBg="1"/>
      <p:bldP spid="118792" grpId="1" build="p" animBg="1"/>
      <p:bldP spid="118795" grpId="0" animBg="1"/>
      <p:bldP spid="118795" grpId="1" animBg="1"/>
      <p:bldP spid="118796" grpId="0" animBg="1"/>
      <p:bldP spid="118796" grpId="1" animBg="1"/>
      <p:bldP spid="118797" grpId="0" animBg="1"/>
      <p:bldP spid="118797" grpId="1" animBg="1"/>
      <p:bldP spid="118798" grpId="0" animBg="1"/>
      <p:bldP spid="118798" grpId="1" animBg="1"/>
      <p:bldP spid="118799" grpId="0" animBg="1"/>
      <p:bldP spid="118799" grpId="1" animBg="1"/>
      <p:bldP spid="118801" grpId="0" animBg="1"/>
      <p:bldP spid="118801" grpId="1" animBg="1"/>
      <p:bldP spid="118802" grpId="0" animBg="1"/>
      <p:bldP spid="118802" grpId="1" animBg="1"/>
      <p:bldP spid="118803" grpId="0" animBg="1"/>
      <p:bldP spid="118803" grpId="1" animBg="1"/>
      <p:bldP spid="118804" grpId="0"/>
      <p:bldP spid="118804" grpId="1"/>
      <p:bldP spid="118806" grpId="0" animBg="1"/>
      <p:bldP spid="118806" grpId="1" animBg="1"/>
      <p:bldP spid="118809" grpId="0" animBg="1"/>
      <p:bldP spid="118809" grpId="1" animBg="1"/>
      <p:bldP spid="118810" grpId="0" animBg="1"/>
      <p:bldP spid="118810" grpId="1" animBg="1"/>
      <p:bldP spid="118811" grpId="0" animBg="1"/>
      <p:bldP spid="118811" grpId="1" animBg="1"/>
      <p:bldP spid="118812" grpId="0" animBg="1"/>
      <p:bldP spid="118812" grpId="1" animBg="1"/>
      <p:bldP spid="118813" grpId="0" animBg="1"/>
      <p:bldP spid="118813" grpId="1" animBg="1"/>
      <p:bldP spid="118814" grpId="0" animBg="1"/>
      <p:bldP spid="118814" grpId="1" animBg="1"/>
      <p:bldP spid="118815" grpId="0" animBg="1"/>
      <p:bldP spid="118815" grpId="1" animBg="1"/>
      <p:bldP spid="118816" grpId="0" animBg="1"/>
      <p:bldP spid="118816" grpId="1" animBg="1"/>
      <p:bldP spid="118817" grpId="0" animBg="1"/>
      <p:bldP spid="118817" grpId="1" animBg="1"/>
      <p:bldP spid="118818" grpId="0" animBg="1"/>
      <p:bldP spid="118818" grpId="1" animBg="1"/>
      <p:bldP spid="118819" grpId="0" animBg="1"/>
      <p:bldP spid="118819" grpId="1" animBg="1"/>
      <p:bldP spid="118820" grpId="0" animBg="1"/>
      <p:bldP spid="118820" grpId="1" animBg="1"/>
      <p:bldP spid="118821" grpId="0" animBg="1"/>
      <p:bldP spid="118821" grpId="1" animBg="1"/>
      <p:bldP spid="118822" grpId="0" animBg="1"/>
      <p:bldP spid="118822" grpId="1" animBg="1"/>
      <p:bldP spid="118823" grpId="0" animBg="1"/>
      <p:bldP spid="118823" grpId="1" animBg="1"/>
      <p:bldP spid="118824" grpId="0" animBg="1"/>
      <p:bldP spid="118824" grpId="1" animBg="1"/>
      <p:bldP spid="118825" grpId="0" animBg="1"/>
      <p:bldP spid="118825" grpId="1" animBg="1"/>
      <p:bldP spid="118826" grpId="0" animBg="1"/>
      <p:bldP spid="118826" grpId="1" animBg="1"/>
      <p:bldP spid="118828" grpId="0" animBg="1"/>
      <p:bldP spid="118828" grpId="1" animBg="1"/>
      <p:bldP spid="118829" grpId="0"/>
      <p:bldP spid="118829" grpId="1"/>
      <p:bldP spid="1188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63763" y="806450"/>
            <a:ext cx="8229600" cy="555783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vi-VN"/>
              <a:t>Xét sự tạo thành liên kết ion trong phân tử NaCl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/>
              <a:t>        		</a:t>
            </a:r>
            <a:r>
              <a:rPr lang="pt-BR" altLang="vi-VN"/>
              <a:t>Na    –     1e    →   Na</a:t>
            </a:r>
            <a:r>
              <a:rPr lang="pt-BR" altLang="vi-VN" baseline="30000"/>
              <a:t>+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vi-VN"/>
              <a:t> 		   </a:t>
            </a:r>
            <a:r>
              <a:rPr lang="en-US" altLang="vi-VN"/>
              <a:t>1s</a:t>
            </a:r>
            <a:r>
              <a:rPr lang="en-US" altLang="vi-VN" baseline="30000"/>
              <a:t>2</a:t>
            </a:r>
            <a:r>
              <a:rPr lang="en-US" altLang="vi-VN"/>
              <a:t>2s</a:t>
            </a:r>
            <a:r>
              <a:rPr lang="en-US" altLang="vi-VN" baseline="30000"/>
              <a:t>2</a:t>
            </a:r>
            <a:r>
              <a:rPr lang="en-US" altLang="vi-VN"/>
              <a:t>2p</a:t>
            </a:r>
            <a:r>
              <a:rPr lang="en-US" altLang="vi-VN" baseline="30000"/>
              <a:t>6</a:t>
            </a:r>
            <a:r>
              <a:rPr lang="en-US" altLang="vi-VN"/>
              <a:t>3s</a:t>
            </a:r>
            <a:r>
              <a:rPr lang="en-US" altLang="vi-VN" baseline="30000"/>
              <a:t>1</a:t>
            </a:r>
            <a:r>
              <a:rPr lang="en-US" altLang="vi-VN"/>
              <a:t>               </a:t>
            </a:r>
            <a:r>
              <a:rPr lang="pt-BR" altLang="vi-VN"/>
              <a:t>1s</a:t>
            </a:r>
            <a:r>
              <a:rPr lang="pt-BR" altLang="vi-VN" baseline="30000"/>
              <a:t>2</a:t>
            </a:r>
            <a:r>
              <a:rPr lang="pt-BR" altLang="vi-VN"/>
              <a:t>2s</a:t>
            </a:r>
            <a:r>
              <a:rPr lang="pt-BR" altLang="vi-VN" baseline="30000"/>
              <a:t>2</a:t>
            </a:r>
            <a:r>
              <a:rPr lang="pt-BR" altLang="vi-VN"/>
              <a:t>2p</a:t>
            </a:r>
            <a:r>
              <a:rPr lang="pt-BR" altLang="vi-VN" baseline="30000"/>
              <a:t>6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vi-VN"/>
              <a:t>        		Cl      +    1e    →   Cl</a:t>
            </a:r>
            <a:r>
              <a:rPr lang="pt-BR" altLang="vi-VN" baseline="30000"/>
              <a:t>-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/>
              <a:t>          1s</a:t>
            </a:r>
            <a:r>
              <a:rPr lang="en-US" altLang="vi-VN" baseline="30000"/>
              <a:t>2</a:t>
            </a:r>
            <a:r>
              <a:rPr lang="en-US" altLang="vi-VN"/>
              <a:t>2s</a:t>
            </a:r>
            <a:r>
              <a:rPr lang="en-US" altLang="vi-VN" baseline="30000"/>
              <a:t>2</a:t>
            </a:r>
            <a:r>
              <a:rPr lang="en-US" altLang="vi-VN"/>
              <a:t>2p</a:t>
            </a:r>
            <a:r>
              <a:rPr lang="en-US" altLang="vi-VN" baseline="30000"/>
              <a:t>6</a:t>
            </a:r>
            <a:r>
              <a:rPr lang="en-US" altLang="vi-VN"/>
              <a:t>3s</a:t>
            </a:r>
            <a:r>
              <a:rPr lang="en-US" altLang="vi-VN" baseline="30000"/>
              <a:t>2</a:t>
            </a:r>
            <a:r>
              <a:rPr lang="en-US" altLang="vi-VN"/>
              <a:t>3p</a:t>
            </a:r>
            <a:r>
              <a:rPr lang="en-US" altLang="vi-VN" baseline="30000"/>
              <a:t>5</a:t>
            </a:r>
            <a:r>
              <a:rPr lang="pt-BR" altLang="vi-VN"/>
              <a:t>            </a:t>
            </a:r>
            <a:r>
              <a:rPr lang="en-US" altLang="vi-VN"/>
              <a:t>1s</a:t>
            </a:r>
            <a:r>
              <a:rPr lang="en-US" altLang="vi-VN" baseline="30000"/>
              <a:t>2</a:t>
            </a:r>
            <a:r>
              <a:rPr lang="en-US" altLang="vi-VN"/>
              <a:t>2s</a:t>
            </a:r>
            <a:r>
              <a:rPr lang="en-US" altLang="vi-VN" baseline="30000"/>
              <a:t>2</a:t>
            </a:r>
            <a:r>
              <a:rPr lang="en-US" altLang="vi-VN"/>
              <a:t>2p</a:t>
            </a:r>
            <a:r>
              <a:rPr lang="en-US" altLang="vi-VN" baseline="30000"/>
              <a:t>6</a:t>
            </a:r>
            <a:r>
              <a:rPr lang="en-US" altLang="vi-VN"/>
              <a:t>3s</a:t>
            </a:r>
            <a:r>
              <a:rPr lang="en-US" altLang="vi-VN" baseline="30000"/>
              <a:t>2</a:t>
            </a:r>
            <a:r>
              <a:rPr lang="en-US" altLang="vi-VN"/>
              <a:t>3p</a:t>
            </a:r>
            <a:r>
              <a:rPr lang="en-US" altLang="vi-VN" baseline="30000"/>
              <a:t>6</a:t>
            </a:r>
            <a:r>
              <a:rPr lang="pt-BR" altLang="vi-VN"/>
              <a:t> </a:t>
            </a:r>
          </a:p>
          <a:p>
            <a:pPr algn="ctr">
              <a:lnSpc>
                <a:spcPct val="90000"/>
              </a:lnSpc>
              <a:spcBef>
                <a:spcPct val="30000"/>
              </a:spcBef>
              <a:buFontTx/>
              <a:buNone/>
            </a:pPr>
            <a:r>
              <a:rPr lang="pt-BR" altLang="vi-VN"/>
              <a:t>Na</a:t>
            </a:r>
            <a:r>
              <a:rPr lang="pt-BR" altLang="vi-VN" baseline="30000"/>
              <a:t>+</a:t>
            </a:r>
            <a:r>
              <a:rPr lang="pt-BR" altLang="vi-VN"/>
              <a:t> + Cl</a:t>
            </a:r>
            <a:r>
              <a:rPr lang="pt-BR" altLang="vi-VN" baseline="30000">
                <a:cs typeface="Times New Roman" panose="02020603050405020304" pitchFamily="18" charset="0"/>
              </a:rPr>
              <a:t>–</a:t>
            </a:r>
            <a:r>
              <a:rPr lang="pt-BR" altLang="vi-VN"/>
              <a:t> →  NaCl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pt-BR" altLang="vi-VN"/>
              <a:t>     Sơ đồ tạo thành liên kết ion: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vi-VN"/>
              <a:t>                   	       </a:t>
            </a:r>
            <a:r>
              <a:rPr lang="pt-BR" altLang="vi-VN" sz="2400" b="1"/>
              <a:t>1e</a:t>
            </a:r>
            <a:r>
              <a:rPr lang="pt-BR" altLang="vi-VN"/>
              <a:t>   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pt-BR" altLang="vi-VN"/>
              <a:t>           	Na   +   Cl     →   Na</a:t>
            </a:r>
            <a:r>
              <a:rPr lang="pt-BR" altLang="vi-VN" baseline="30000"/>
              <a:t>+</a:t>
            </a:r>
            <a:r>
              <a:rPr lang="pt-BR" altLang="vi-VN"/>
              <a:t> + Cl</a:t>
            </a:r>
            <a:r>
              <a:rPr lang="pt-BR" altLang="vi-VN" baseline="30000">
                <a:cs typeface="Times New Roman" panose="02020603050405020304" pitchFamily="18" charset="0"/>
              </a:rPr>
              <a:t>–</a:t>
            </a:r>
            <a:r>
              <a:rPr lang="pt-BR" altLang="vi-VN"/>
              <a:t> </a:t>
            </a:r>
            <a:endParaRPr lang="en-US" altLang="vi-VN"/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vi-VN"/>
              <a:t>Phương trình hóa học :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vi-VN"/>
              <a:t>		                  </a:t>
            </a:r>
            <a:r>
              <a:rPr lang="en-US" altLang="vi-VN" sz="2400" b="1"/>
              <a:t>2 x 1e</a:t>
            </a:r>
          </a:p>
          <a:p>
            <a:pPr>
              <a:lnSpc>
                <a:spcPct val="90000"/>
              </a:lnSpc>
              <a:spcBef>
                <a:spcPct val="70000"/>
              </a:spcBef>
              <a:buFontTx/>
              <a:buNone/>
            </a:pPr>
            <a:r>
              <a:rPr lang="en-US" altLang="vi-VN"/>
              <a:t>			2Na    +     Cl</a:t>
            </a:r>
            <a:r>
              <a:rPr lang="en-US" altLang="vi-VN" baseline="-25000"/>
              <a:t>2</a:t>
            </a:r>
            <a:r>
              <a:rPr lang="en-US" altLang="vi-VN"/>
              <a:t>   </a:t>
            </a:r>
            <a:r>
              <a:rPr lang="pt-BR" altLang="vi-VN"/>
              <a:t>→   2NaCl</a:t>
            </a:r>
            <a:endParaRPr lang="en-US" altLang="vi-VN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1919288" y="115888"/>
            <a:ext cx="82296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  <a:lvl2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4000" dirty="0" smtClean="0">
                <a:solidFill>
                  <a:srgbClr val="000000"/>
                </a:solidFill>
              </a:rPr>
              <a:t>II/ </a:t>
            </a:r>
            <a:r>
              <a:rPr lang="en-US" altLang="vi-VN" sz="4000" dirty="0" err="1">
                <a:solidFill>
                  <a:srgbClr val="000000"/>
                </a:solidFill>
              </a:rPr>
              <a:t>Sự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tạo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thành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liên</a:t>
            </a:r>
            <a:r>
              <a:rPr lang="en-US" altLang="vi-VN" sz="4000" dirty="0">
                <a:solidFill>
                  <a:srgbClr val="000000"/>
                </a:solidFill>
              </a:rPr>
              <a:t> </a:t>
            </a:r>
            <a:r>
              <a:rPr lang="en-US" altLang="vi-VN" sz="4000" dirty="0" err="1">
                <a:solidFill>
                  <a:srgbClr val="000000"/>
                </a:solidFill>
              </a:rPr>
              <a:t>kết</a:t>
            </a:r>
            <a:r>
              <a:rPr lang="en-US" altLang="vi-VN" sz="4000" dirty="0">
                <a:solidFill>
                  <a:srgbClr val="000000"/>
                </a:solidFill>
              </a:rPr>
              <a:t> ion</a:t>
            </a:r>
          </a:p>
        </p:txBody>
      </p:sp>
      <p:sp>
        <p:nvSpPr>
          <p:cNvPr id="116742" name="Line 6"/>
          <p:cNvSpPr>
            <a:spLocks noChangeShapeType="1"/>
          </p:cNvSpPr>
          <p:nvPr/>
        </p:nvSpPr>
        <p:spPr bwMode="auto">
          <a:xfrm>
            <a:off x="4294188" y="3789364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3" name="Line 7"/>
          <p:cNvSpPr>
            <a:spLocks noChangeShapeType="1"/>
          </p:cNvSpPr>
          <p:nvPr/>
        </p:nvSpPr>
        <p:spPr bwMode="auto">
          <a:xfrm>
            <a:off x="4294189" y="3789363"/>
            <a:ext cx="10810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4" name="Line 8"/>
          <p:cNvSpPr>
            <a:spLocks noChangeShapeType="1"/>
          </p:cNvSpPr>
          <p:nvPr/>
        </p:nvSpPr>
        <p:spPr bwMode="auto">
          <a:xfrm>
            <a:off x="5375275" y="3789364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5" name="Line 9"/>
          <p:cNvSpPr>
            <a:spLocks noChangeShapeType="1"/>
          </p:cNvSpPr>
          <p:nvPr/>
        </p:nvSpPr>
        <p:spPr bwMode="auto">
          <a:xfrm>
            <a:off x="4440238" y="5373689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6" name="Line 10"/>
          <p:cNvSpPr>
            <a:spLocks noChangeShapeType="1"/>
          </p:cNvSpPr>
          <p:nvPr/>
        </p:nvSpPr>
        <p:spPr bwMode="auto">
          <a:xfrm>
            <a:off x="4440239" y="5373688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7" name="Line 11"/>
          <p:cNvSpPr>
            <a:spLocks noChangeShapeType="1"/>
          </p:cNvSpPr>
          <p:nvPr/>
        </p:nvSpPr>
        <p:spPr bwMode="auto">
          <a:xfrm>
            <a:off x="5808663" y="5373689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16748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975726" y="6308726"/>
            <a:ext cx="360363" cy="360363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35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16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16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6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16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16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1167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1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1167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 animBg="1"/>
      <p:bldP spid="116743" grpId="0" animBg="1"/>
      <p:bldP spid="116744" grpId="0" animBg="1"/>
      <p:bldP spid="116745" grpId="0" animBg="1"/>
      <p:bldP spid="116746" grpId="0" animBg="1"/>
      <p:bldP spid="11674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2141538" y="5148264"/>
            <a:ext cx="25209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11+ v</a:t>
            </a:r>
            <a:r>
              <a:rPr lang="en-GB" altLang="vi-VN" sz="2000">
                <a:solidFill>
                  <a:srgbClr val="000000"/>
                </a:solidFill>
                <a:latin typeface="Times New Roman" panose="02020603050405020304" pitchFamily="18" charset="0"/>
              </a:rPr>
              <a:t>à</a:t>
            </a: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 10- = 1+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Na</a:t>
            </a:r>
            <a:r>
              <a:rPr lang="en-GB" altLang="vi-VN" sz="2000" baseline="30000">
                <a:solidFill>
                  <a:srgbClr val="000000"/>
                </a:solidFill>
                <a:cs typeface="Arial" panose="020B0604020202020204" pitchFamily="34" charset="0"/>
              </a:rPr>
              <a:t>+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702550" y="5148264"/>
            <a:ext cx="25209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17+ v</a:t>
            </a:r>
            <a:r>
              <a:rPr lang="en-GB" altLang="vi-VN" sz="2000">
                <a:solidFill>
                  <a:srgbClr val="000000"/>
                </a:solidFill>
                <a:latin typeface="Times New Roman" panose="02020603050405020304" pitchFamily="18" charset="0"/>
              </a:rPr>
              <a:t>à</a:t>
            </a: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 18- = 1-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>
                <a:solidFill>
                  <a:srgbClr val="000000"/>
                </a:solidFill>
                <a:cs typeface="Arial" panose="020B0604020202020204" pitchFamily="34" charset="0"/>
              </a:rPr>
              <a:t>Cl</a:t>
            </a:r>
            <a:r>
              <a:rPr lang="en-GB" altLang="vi-VN" sz="2000" baseline="300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9372600" y="0"/>
            <a:ext cx="1371600" cy="1676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9478963" y="1295400"/>
            <a:ext cx="1524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2" name="Oval 6"/>
          <p:cNvSpPr>
            <a:spLocks noChangeArrowheads="1"/>
          </p:cNvSpPr>
          <p:nvPr/>
        </p:nvSpPr>
        <p:spPr bwMode="auto">
          <a:xfrm>
            <a:off x="3078164" y="3186113"/>
            <a:ext cx="541337" cy="53975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</a:rPr>
              <a:t>11+</a:t>
            </a:r>
          </a:p>
        </p:txBody>
      </p:sp>
      <p:sp>
        <p:nvSpPr>
          <p:cNvPr id="50183" name="Oval 7"/>
          <p:cNvSpPr>
            <a:spLocks noChangeArrowheads="1"/>
          </p:cNvSpPr>
          <p:nvPr/>
        </p:nvSpPr>
        <p:spPr bwMode="auto">
          <a:xfrm>
            <a:off x="2622551" y="2714626"/>
            <a:ext cx="1446213" cy="14398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4" name="Oval 8"/>
          <p:cNvSpPr>
            <a:spLocks noChangeArrowheads="1"/>
          </p:cNvSpPr>
          <p:nvPr/>
        </p:nvSpPr>
        <p:spPr bwMode="auto">
          <a:xfrm>
            <a:off x="2144713" y="2251076"/>
            <a:ext cx="2381250" cy="23399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5" name="Oval 9"/>
          <p:cNvSpPr>
            <a:spLocks noChangeArrowheads="1"/>
          </p:cNvSpPr>
          <p:nvPr/>
        </p:nvSpPr>
        <p:spPr bwMode="auto">
          <a:xfrm>
            <a:off x="1712914" y="1803400"/>
            <a:ext cx="3248025" cy="32400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6" name="Oval 10"/>
          <p:cNvSpPr>
            <a:spLocks noChangeArrowheads="1"/>
          </p:cNvSpPr>
          <p:nvPr/>
        </p:nvSpPr>
        <p:spPr bwMode="auto">
          <a:xfrm>
            <a:off x="8643938" y="3186113"/>
            <a:ext cx="539750" cy="539750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7" name="Oval 11"/>
          <p:cNvSpPr>
            <a:spLocks noChangeArrowheads="1"/>
          </p:cNvSpPr>
          <p:nvPr/>
        </p:nvSpPr>
        <p:spPr bwMode="auto">
          <a:xfrm>
            <a:off x="8177214" y="2714626"/>
            <a:ext cx="1438275" cy="14398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7713663" y="2266951"/>
            <a:ext cx="2374900" cy="23399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89" name="Oval 13"/>
          <p:cNvSpPr>
            <a:spLocks noChangeArrowheads="1"/>
          </p:cNvSpPr>
          <p:nvPr/>
        </p:nvSpPr>
        <p:spPr bwMode="auto">
          <a:xfrm>
            <a:off x="7275513" y="1811339"/>
            <a:ext cx="3238500" cy="324008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8615363" y="3259138"/>
            <a:ext cx="793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800" b="1">
                <a:solidFill>
                  <a:srgbClr val="000000"/>
                </a:solidFill>
                <a:cs typeface="Arial" panose="020B0604020202020204" pitchFamily="34" charset="0"/>
              </a:rPr>
              <a:t>17+</a:t>
            </a:r>
          </a:p>
        </p:txBody>
      </p:sp>
      <p:sp>
        <p:nvSpPr>
          <p:cNvPr id="50191" name="Oval 15"/>
          <p:cNvSpPr>
            <a:spLocks noChangeArrowheads="1"/>
          </p:cNvSpPr>
          <p:nvPr/>
        </p:nvSpPr>
        <p:spPr bwMode="auto">
          <a:xfrm>
            <a:off x="3263900" y="2643189"/>
            <a:ext cx="179388" cy="179387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2" name="Oval 16"/>
          <p:cNvSpPr>
            <a:spLocks noChangeArrowheads="1"/>
          </p:cNvSpPr>
          <p:nvPr/>
        </p:nvSpPr>
        <p:spPr bwMode="auto">
          <a:xfrm>
            <a:off x="3078164" y="2178050"/>
            <a:ext cx="179387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3" name="Oval 17"/>
          <p:cNvSpPr>
            <a:spLocks noChangeArrowheads="1"/>
          </p:cNvSpPr>
          <p:nvPr/>
        </p:nvSpPr>
        <p:spPr bwMode="auto">
          <a:xfrm>
            <a:off x="3440113" y="2178050"/>
            <a:ext cx="177800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4" name="Oval 18"/>
          <p:cNvSpPr>
            <a:spLocks noChangeArrowheads="1"/>
          </p:cNvSpPr>
          <p:nvPr/>
        </p:nvSpPr>
        <p:spPr bwMode="auto">
          <a:xfrm>
            <a:off x="3078164" y="4495800"/>
            <a:ext cx="179387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3440113" y="4487864"/>
            <a:ext cx="177800" cy="179387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2068513" y="3186114"/>
            <a:ext cx="177800" cy="179387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7" name="Oval 21"/>
          <p:cNvSpPr>
            <a:spLocks noChangeArrowheads="1"/>
          </p:cNvSpPr>
          <p:nvPr/>
        </p:nvSpPr>
        <p:spPr bwMode="auto">
          <a:xfrm>
            <a:off x="2070100" y="3546475"/>
            <a:ext cx="179388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8" name="Oval 22"/>
          <p:cNvSpPr>
            <a:spLocks noChangeArrowheads="1"/>
          </p:cNvSpPr>
          <p:nvPr/>
        </p:nvSpPr>
        <p:spPr bwMode="auto">
          <a:xfrm>
            <a:off x="4424363" y="3186114"/>
            <a:ext cx="177800" cy="179387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199" name="Oval 23"/>
          <p:cNvSpPr>
            <a:spLocks noChangeArrowheads="1"/>
          </p:cNvSpPr>
          <p:nvPr/>
        </p:nvSpPr>
        <p:spPr bwMode="auto">
          <a:xfrm>
            <a:off x="4424363" y="3530600"/>
            <a:ext cx="177800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0" name="Oval 24"/>
          <p:cNvSpPr>
            <a:spLocks noChangeArrowheads="1"/>
          </p:cNvSpPr>
          <p:nvPr/>
        </p:nvSpPr>
        <p:spPr bwMode="auto">
          <a:xfrm>
            <a:off x="3270250" y="4059239"/>
            <a:ext cx="179388" cy="179387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1" name="Oval 25"/>
          <p:cNvSpPr>
            <a:spLocks noChangeArrowheads="1"/>
          </p:cNvSpPr>
          <p:nvPr/>
        </p:nvSpPr>
        <p:spPr bwMode="auto">
          <a:xfrm>
            <a:off x="7215189" y="3043239"/>
            <a:ext cx="180975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2" name="Oval 26"/>
          <p:cNvSpPr>
            <a:spLocks noChangeArrowheads="1"/>
          </p:cNvSpPr>
          <p:nvPr/>
        </p:nvSpPr>
        <p:spPr bwMode="auto">
          <a:xfrm>
            <a:off x="9078913" y="1746250"/>
            <a:ext cx="177800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3" name="Oval 27"/>
          <p:cNvSpPr>
            <a:spLocks noChangeArrowheads="1"/>
          </p:cNvSpPr>
          <p:nvPr/>
        </p:nvSpPr>
        <p:spPr bwMode="auto">
          <a:xfrm>
            <a:off x="7631114" y="3506789"/>
            <a:ext cx="179387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4" name="Oval 28"/>
          <p:cNvSpPr>
            <a:spLocks noChangeArrowheads="1"/>
          </p:cNvSpPr>
          <p:nvPr/>
        </p:nvSpPr>
        <p:spPr bwMode="auto">
          <a:xfrm>
            <a:off x="8532814" y="4935539"/>
            <a:ext cx="179387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5" name="Oval 29"/>
          <p:cNvSpPr>
            <a:spLocks noChangeArrowheads="1"/>
          </p:cNvSpPr>
          <p:nvPr/>
        </p:nvSpPr>
        <p:spPr bwMode="auto">
          <a:xfrm>
            <a:off x="9093200" y="4938714"/>
            <a:ext cx="179388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6" name="Oval 30"/>
          <p:cNvSpPr>
            <a:spLocks noChangeArrowheads="1"/>
          </p:cNvSpPr>
          <p:nvPr/>
        </p:nvSpPr>
        <p:spPr bwMode="auto">
          <a:xfrm>
            <a:off x="7640639" y="3146425"/>
            <a:ext cx="180975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7" name="Oval 31"/>
          <p:cNvSpPr>
            <a:spLocks noChangeArrowheads="1"/>
          </p:cNvSpPr>
          <p:nvPr/>
        </p:nvSpPr>
        <p:spPr bwMode="auto">
          <a:xfrm>
            <a:off x="8637589" y="4497389"/>
            <a:ext cx="180975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8" name="Oval 32"/>
          <p:cNvSpPr>
            <a:spLocks noChangeArrowheads="1"/>
          </p:cNvSpPr>
          <p:nvPr/>
        </p:nvSpPr>
        <p:spPr bwMode="auto">
          <a:xfrm>
            <a:off x="9004300" y="4506914"/>
            <a:ext cx="179388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09" name="Oval 33"/>
          <p:cNvSpPr>
            <a:spLocks noChangeArrowheads="1"/>
          </p:cNvSpPr>
          <p:nvPr/>
        </p:nvSpPr>
        <p:spPr bwMode="auto">
          <a:xfrm>
            <a:off x="10388600" y="3667125"/>
            <a:ext cx="179388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0" name="Oval 34"/>
          <p:cNvSpPr>
            <a:spLocks noChangeArrowheads="1"/>
          </p:cNvSpPr>
          <p:nvPr/>
        </p:nvSpPr>
        <p:spPr bwMode="auto">
          <a:xfrm>
            <a:off x="10396539" y="3027364"/>
            <a:ext cx="180975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1" name="Oval 35"/>
          <p:cNvSpPr>
            <a:spLocks noChangeArrowheads="1"/>
          </p:cNvSpPr>
          <p:nvPr/>
        </p:nvSpPr>
        <p:spPr bwMode="auto">
          <a:xfrm>
            <a:off x="9988550" y="3514725"/>
            <a:ext cx="179388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2" name="Oval 36"/>
          <p:cNvSpPr>
            <a:spLocks noChangeArrowheads="1"/>
          </p:cNvSpPr>
          <p:nvPr/>
        </p:nvSpPr>
        <p:spPr bwMode="auto">
          <a:xfrm>
            <a:off x="9988550" y="3151189"/>
            <a:ext cx="179388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3" name="Oval 37"/>
          <p:cNvSpPr>
            <a:spLocks noChangeArrowheads="1"/>
          </p:cNvSpPr>
          <p:nvPr/>
        </p:nvSpPr>
        <p:spPr bwMode="auto">
          <a:xfrm>
            <a:off x="8999539" y="2193925"/>
            <a:ext cx="180975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4" name="Oval 38"/>
          <p:cNvSpPr>
            <a:spLocks noChangeArrowheads="1"/>
          </p:cNvSpPr>
          <p:nvPr/>
        </p:nvSpPr>
        <p:spPr bwMode="auto">
          <a:xfrm>
            <a:off x="8640763" y="2203450"/>
            <a:ext cx="177800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5" name="Oval 39"/>
          <p:cNvSpPr>
            <a:spLocks noChangeArrowheads="1"/>
          </p:cNvSpPr>
          <p:nvPr/>
        </p:nvSpPr>
        <p:spPr bwMode="auto">
          <a:xfrm>
            <a:off x="8824914" y="4075114"/>
            <a:ext cx="179387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6" name="Oval 40"/>
          <p:cNvSpPr>
            <a:spLocks noChangeArrowheads="1"/>
          </p:cNvSpPr>
          <p:nvPr/>
        </p:nvSpPr>
        <p:spPr bwMode="auto">
          <a:xfrm>
            <a:off x="8820150" y="2635250"/>
            <a:ext cx="179388" cy="179388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7" name="Oval 41"/>
          <p:cNvSpPr>
            <a:spLocks noChangeArrowheads="1"/>
          </p:cNvSpPr>
          <p:nvPr/>
        </p:nvSpPr>
        <p:spPr bwMode="auto">
          <a:xfrm>
            <a:off x="7199314" y="3614739"/>
            <a:ext cx="179387" cy="179387"/>
          </a:xfrm>
          <a:prstGeom prst="ellipse">
            <a:avLst/>
          </a:prstGeom>
          <a:solidFill>
            <a:srgbClr val="F188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18" name="Text Box 42"/>
          <p:cNvSpPr txBox="1">
            <a:spLocks noChangeArrowheads="1"/>
          </p:cNvSpPr>
          <p:nvPr/>
        </p:nvSpPr>
        <p:spPr bwMode="auto">
          <a:xfrm>
            <a:off x="4211639" y="1660526"/>
            <a:ext cx="504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800">
                <a:solidFill>
                  <a:srgbClr val="000000"/>
                </a:solidFill>
                <a:cs typeface="Arial" panose="020B0604020202020204" pitchFamily="34" charset="0"/>
              </a:rPr>
              <a:t>+</a:t>
            </a:r>
          </a:p>
        </p:txBody>
      </p:sp>
      <p:sp>
        <p:nvSpPr>
          <p:cNvPr id="50219" name="Text Box 43"/>
          <p:cNvSpPr txBox="1">
            <a:spLocks noChangeArrowheads="1"/>
          </p:cNvSpPr>
          <p:nvPr/>
        </p:nvSpPr>
        <p:spPr bwMode="auto">
          <a:xfrm>
            <a:off x="10088564" y="1524001"/>
            <a:ext cx="5032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8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50220" name="Oval 44"/>
          <p:cNvSpPr>
            <a:spLocks noChangeArrowheads="1"/>
          </p:cNvSpPr>
          <p:nvPr/>
        </p:nvSpPr>
        <p:spPr bwMode="auto">
          <a:xfrm>
            <a:off x="3230564" y="1752600"/>
            <a:ext cx="179387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21" name="Rectangle 45"/>
          <p:cNvSpPr>
            <a:spLocks noChangeArrowheads="1"/>
          </p:cNvSpPr>
          <p:nvPr/>
        </p:nvSpPr>
        <p:spPr bwMode="auto">
          <a:xfrm>
            <a:off x="9478963" y="1295400"/>
            <a:ext cx="1524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22" name="Oval 46"/>
          <p:cNvSpPr>
            <a:spLocks noChangeArrowheads="1"/>
          </p:cNvSpPr>
          <p:nvPr/>
        </p:nvSpPr>
        <p:spPr bwMode="auto">
          <a:xfrm>
            <a:off x="8564564" y="1752600"/>
            <a:ext cx="179387" cy="179388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27" name="Text Box 51"/>
          <p:cNvSpPr txBox="1">
            <a:spLocks noChangeArrowheads="1"/>
          </p:cNvSpPr>
          <p:nvPr/>
        </p:nvSpPr>
        <p:spPr bwMode="auto">
          <a:xfrm>
            <a:off x="1981200" y="434976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Nguyên tử Na</a:t>
            </a:r>
          </a:p>
        </p:txBody>
      </p:sp>
      <p:sp>
        <p:nvSpPr>
          <p:cNvPr id="50228" name="Text Box 52"/>
          <p:cNvSpPr txBox="1">
            <a:spLocks noChangeArrowheads="1"/>
          </p:cNvSpPr>
          <p:nvPr/>
        </p:nvSpPr>
        <p:spPr bwMode="auto">
          <a:xfrm>
            <a:off x="7772400" y="457201"/>
            <a:ext cx="198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Nguyên tử Cl</a:t>
            </a:r>
          </a:p>
        </p:txBody>
      </p:sp>
      <p:sp>
        <p:nvSpPr>
          <p:cNvPr id="50229" name="Text Box 53"/>
          <p:cNvSpPr txBox="1">
            <a:spLocks noChangeArrowheads="1"/>
          </p:cNvSpPr>
          <p:nvPr/>
        </p:nvSpPr>
        <p:spPr bwMode="auto">
          <a:xfrm>
            <a:off x="4572000" y="4800601"/>
            <a:ext cx="259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      Phân tử NaCl</a:t>
            </a:r>
          </a:p>
        </p:txBody>
      </p:sp>
      <p:sp>
        <p:nvSpPr>
          <p:cNvPr id="50230" name="Text Box 54"/>
          <p:cNvSpPr txBox="1">
            <a:spLocks noChangeArrowheads="1"/>
          </p:cNvSpPr>
          <p:nvPr/>
        </p:nvSpPr>
        <p:spPr bwMode="auto">
          <a:xfrm>
            <a:off x="2133600" y="5791201"/>
            <a:ext cx="7162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</a:rPr>
              <a:t>Phương trình hóa học : 2Na  + Cl2   </a:t>
            </a: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 2NaCl</a:t>
            </a:r>
            <a:endParaRPr lang="en-US" altLang="vi-VN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242" name="Text Box 66"/>
          <p:cNvSpPr txBox="1">
            <a:spLocks noChangeArrowheads="1"/>
          </p:cNvSpPr>
          <p:nvPr/>
        </p:nvSpPr>
        <p:spPr bwMode="auto">
          <a:xfrm>
            <a:off x="4724400" y="5562601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vi-VN" altLang="vi-VN">
              <a:solidFill>
                <a:srgbClr val="000000"/>
              </a:solidFill>
            </a:endParaRPr>
          </a:p>
        </p:txBody>
      </p:sp>
      <p:sp>
        <p:nvSpPr>
          <p:cNvPr id="50243" name="Line 67"/>
          <p:cNvSpPr>
            <a:spLocks noChangeShapeType="1"/>
          </p:cNvSpPr>
          <p:nvPr/>
        </p:nvSpPr>
        <p:spPr bwMode="auto">
          <a:xfrm flipV="1">
            <a:off x="5943600" y="5715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44" name="Line 68"/>
          <p:cNvSpPr>
            <a:spLocks noChangeShapeType="1"/>
          </p:cNvSpPr>
          <p:nvPr/>
        </p:nvSpPr>
        <p:spPr bwMode="auto">
          <a:xfrm>
            <a:off x="5943600" y="57150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45" name="Line 69"/>
          <p:cNvSpPr>
            <a:spLocks noChangeShapeType="1"/>
          </p:cNvSpPr>
          <p:nvPr/>
        </p:nvSpPr>
        <p:spPr bwMode="auto">
          <a:xfrm>
            <a:off x="6781800" y="5715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0246" name="Text Box 70"/>
          <p:cNvSpPr txBox="1">
            <a:spLocks noChangeArrowheads="1"/>
          </p:cNvSpPr>
          <p:nvPr/>
        </p:nvSpPr>
        <p:spPr bwMode="auto">
          <a:xfrm>
            <a:off x="5867400" y="5257801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 2 x 1e</a:t>
            </a:r>
          </a:p>
        </p:txBody>
      </p:sp>
      <p:sp>
        <p:nvSpPr>
          <p:cNvPr id="50247" name="Text Box 71"/>
          <p:cNvSpPr txBox="1">
            <a:spLocks noChangeArrowheads="1"/>
          </p:cNvSpPr>
          <p:nvPr/>
        </p:nvSpPr>
        <p:spPr bwMode="auto">
          <a:xfrm>
            <a:off x="7375525" y="5600701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  <a:latin typeface="Times New Roman" panose="02020603050405020304" pitchFamily="18" charset="0"/>
              </a:rPr>
              <a:t>t</a:t>
            </a:r>
            <a:r>
              <a:rPr lang="en-US" altLang="vi-VN" sz="10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endParaRPr lang="en-US" altLang="vi-VN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7180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1203 C 0.10139 -0.04908 0.20347 -0.10973 0.30104 -0.11065 C 0.39913 -0.11112 0.53819 -0.01436 0.58663 0.00462 " pathEditMode="relative" rAng="0" ptsTypes="aaA">
                                      <p:cBhvr>
                                        <p:cTn id="6" dur="5000" fill="hold"/>
                                        <p:tgtEl>
                                          <p:spTgt spid="50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23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0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50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45" dur="20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47" dur="2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49" dur="20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51" dur="20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53" dur="20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55" dur="2000" fill="hold"/>
                                        <p:tgtEl>
                                          <p:spTgt spid="50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57" dur="2000" fill="hold"/>
                                        <p:tgtEl>
                                          <p:spTgt spid="501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59" dur="2000" fill="hold"/>
                                        <p:tgtEl>
                                          <p:spTgt spid="50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61" dur="2000" fill="hold"/>
                                        <p:tgtEl>
                                          <p:spTgt spid="50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63" dur="2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65" dur="2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67" dur="2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69" dur="2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71" dur="2000" fill="hold"/>
                                        <p:tgtEl>
                                          <p:spTgt spid="50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25 0.0 " pathEditMode="relative" ptsTypes="AA">
                                      <p:cBhvr>
                                        <p:cTn id="73" dur="2000" fill="hold"/>
                                        <p:tgtEl>
                                          <p:spTgt spid="50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1133 L 0.12518 0.01133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50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77" dur="2000" fill="hold"/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79" dur="2000" fill="hold"/>
                                        <p:tgtEl>
                                          <p:spTgt spid="50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81" dur="2000" fill="hold"/>
                                        <p:tgtEl>
                                          <p:spTgt spid="50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83" dur="20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85" dur="20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87" dur="2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89" dur="2000" fill="hold"/>
                                        <p:tgtEl>
                                          <p:spTgt spid="50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91" dur="2000" fill="hold"/>
                                        <p:tgtEl>
                                          <p:spTgt spid="50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93" dur="2000" fill="hold"/>
                                        <p:tgtEl>
                                          <p:spTgt spid="50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95" dur="2000" fill="hold"/>
                                        <p:tgtEl>
                                          <p:spTgt spid="50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97" dur="2000" fill="hold"/>
                                        <p:tgtEl>
                                          <p:spTgt spid="50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99" dur="2000" fill="hold"/>
                                        <p:tgtEl>
                                          <p:spTgt spid="50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01" dur="2000" fill="hold"/>
                                        <p:tgtEl>
                                          <p:spTgt spid="50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03" dur="2000" fill="hold"/>
                                        <p:tgtEl>
                                          <p:spTgt spid="502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05" dur="2000" fill="hold"/>
                                        <p:tgtEl>
                                          <p:spTgt spid="50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07" dur="2000" fill="hold"/>
                                        <p:tgtEl>
                                          <p:spTgt spid="502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09" dur="2000" fill="hold"/>
                                        <p:tgtEl>
                                          <p:spTgt spid="50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11" dur="2000" fill="hold"/>
                                        <p:tgtEl>
                                          <p:spTgt spid="50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13" dur="2000" fill="hold"/>
                                        <p:tgtEl>
                                          <p:spTgt spid="502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15" dur="2000" fill="hold"/>
                                        <p:tgtEl>
                                          <p:spTgt spid="502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17" dur="2000" fill="hold"/>
                                        <p:tgtEl>
                                          <p:spTgt spid="50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19" dur="2000" fill="hold"/>
                                        <p:tgtEl>
                                          <p:spTgt spid="50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21" dur="2000" fill="hold"/>
                                        <p:tgtEl>
                                          <p:spTgt spid="50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23" dur="2000" fill="hold"/>
                                        <p:tgtEl>
                                          <p:spTgt spid="50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0834 0.0 " pathEditMode="relative" ptsTypes="AA">
                                      <p:cBhvr>
                                        <p:cTn id="125" dur="2000" fill="hold"/>
                                        <p:tgtEl>
                                          <p:spTgt spid="50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50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50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5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5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5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5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5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8" grpId="1"/>
      <p:bldP spid="50182" grpId="0" animBg="1"/>
      <p:bldP spid="50183" grpId="0" animBg="1"/>
      <p:bldP spid="50184" grpId="0" animBg="1"/>
      <p:bldP spid="50185" grpId="0" animBg="1"/>
      <p:bldP spid="50185" grpId="1" animBg="1"/>
      <p:bldP spid="50186" grpId="0" animBg="1"/>
      <p:bldP spid="50187" grpId="0" animBg="1"/>
      <p:bldP spid="50188" grpId="0" animBg="1"/>
      <p:bldP spid="50189" grpId="0" animBg="1"/>
      <p:bldP spid="50191" grpId="0" animBg="1"/>
      <p:bldP spid="50192" grpId="0" animBg="1"/>
      <p:bldP spid="50193" grpId="0" animBg="1"/>
      <p:bldP spid="50194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50203" grpId="0" animBg="1"/>
      <p:bldP spid="50204" grpId="0" animBg="1"/>
      <p:bldP spid="50205" grpId="0" animBg="1"/>
      <p:bldP spid="50206" grpId="0" animBg="1"/>
      <p:bldP spid="50207" grpId="0" animBg="1"/>
      <p:bldP spid="50208" grpId="0" animBg="1"/>
      <p:bldP spid="50209" grpId="0" animBg="1"/>
      <p:bldP spid="50210" grpId="0" animBg="1"/>
      <p:bldP spid="50211" grpId="0" animBg="1"/>
      <p:bldP spid="50212" grpId="0" animBg="1"/>
      <p:bldP spid="50213" grpId="0" animBg="1"/>
      <p:bldP spid="50214" grpId="0" animBg="1"/>
      <p:bldP spid="50215" grpId="0" animBg="1"/>
      <p:bldP spid="50216" grpId="0" animBg="1"/>
      <p:bldP spid="50217" grpId="0" animBg="1"/>
      <p:bldP spid="50218" grpId="0"/>
      <p:bldP spid="50220" grpId="0" animBg="1"/>
      <p:bldP spid="50220" grpId="1" animBg="1"/>
      <p:bldP spid="50220" grpId="2" animBg="1"/>
      <p:bldP spid="50221" grpId="0" animBg="1"/>
      <p:bldP spid="50222" grpId="0" animBg="1"/>
      <p:bldP spid="50222" grpId="1" animBg="1"/>
      <p:bldP spid="50243" grpId="0" animBg="1"/>
      <p:bldP spid="50244" grpId="0" animBg="1"/>
      <p:bldP spid="5024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Oval 2"/>
          <p:cNvSpPr>
            <a:spLocks noChangeArrowheads="1"/>
          </p:cNvSpPr>
          <p:nvPr/>
        </p:nvSpPr>
        <p:spPr bwMode="auto">
          <a:xfrm>
            <a:off x="5794375" y="1693863"/>
            <a:ext cx="539750" cy="5397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099" name="Oval 3"/>
          <p:cNvSpPr>
            <a:spLocks noChangeArrowheads="1"/>
          </p:cNvSpPr>
          <p:nvPr/>
        </p:nvSpPr>
        <p:spPr bwMode="auto">
          <a:xfrm>
            <a:off x="5438776" y="1330325"/>
            <a:ext cx="1260475" cy="12588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5176838" y="1062039"/>
            <a:ext cx="1801812" cy="180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1" name="Oval 5"/>
          <p:cNvSpPr>
            <a:spLocks noChangeArrowheads="1"/>
          </p:cNvSpPr>
          <p:nvPr/>
        </p:nvSpPr>
        <p:spPr bwMode="auto">
          <a:xfrm>
            <a:off x="5975350" y="1238250"/>
            <a:ext cx="177800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2" name="Oval 6"/>
          <p:cNvSpPr>
            <a:spLocks noChangeArrowheads="1"/>
          </p:cNvSpPr>
          <p:nvPr/>
        </p:nvSpPr>
        <p:spPr bwMode="auto">
          <a:xfrm>
            <a:off x="6191250" y="998539"/>
            <a:ext cx="177800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3" name="Oval 7"/>
          <p:cNvSpPr>
            <a:spLocks noChangeArrowheads="1"/>
          </p:cNvSpPr>
          <p:nvPr/>
        </p:nvSpPr>
        <p:spPr bwMode="auto">
          <a:xfrm>
            <a:off x="5800726" y="2738439"/>
            <a:ext cx="180975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4" name="Oval 8"/>
          <p:cNvSpPr>
            <a:spLocks noChangeArrowheads="1"/>
          </p:cNvSpPr>
          <p:nvPr/>
        </p:nvSpPr>
        <p:spPr bwMode="auto">
          <a:xfrm>
            <a:off x="6861176" y="1693864"/>
            <a:ext cx="180975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6870700" y="2022475"/>
            <a:ext cx="177800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6" name="Oval 10"/>
          <p:cNvSpPr>
            <a:spLocks noChangeArrowheads="1"/>
          </p:cNvSpPr>
          <p:nvPr/>
        </p:nvSpPr>
        <p:spPr bwMode="auto">
          <a:xfrm>
            <a:off x="5099050" y="2038350"/>
            <a:ext cx="177800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7" name="Oval 11"/>
          <p:cNvSpPr>
            <a:spLocks noChangeArrowheads="1"/>
          </p:cNvSpPr>
          <p:nvPr/>
        </p:nvSpPr>
        <p:spPr bwMode="auto">
          <a:xfrm>
            <a:off x="5108576" y="1693864"/>
            <a:ext cx="180975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8" name="Oval 12"/>
          <p:cNvSpPr>
            <a:spLocks noChangeArrowheads="1"/>
          </p:cNvSpPr>
          <p:nvPr/>
        </p:nvSpPr>
        <p:spPr bwMode="auto">
          <a:xfrm>
            <a:off x="5981700" y="2486025"/>
            <a:ext cx="179388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09" name="Oval 13"/>
          <p:cNvSpPr>
            <a:spLocks noChangeArrowheads="1"/>
          </p:cNvSpPr>
          <p:nvPr/>
        </p:nvSpPr>
        <p:spPr bwMode="auto">
          <a:xfrm>
            <a:off x="4897438" y="782639"/>
            <a:ext cx="2341562" cy="23399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0" name="Oval 14"/>
          <p:cNvSpPr>
            <a:spLocks noChangeArrowheads="1"/>
          </p:cNvSpPr>
          <p:nvPr/>
        </p:nvSpPr>
        <p:spPr bwMode="auto">
          <a:xfrm>
            <a:off x="5768976" y="989014"/>
            <a:ext cx="180975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1" name="Oval 15"/>
          <p:cNvSpPr>
            <a:spLocks noChangeArrowheads="1"/>
          </p:cNvSpPr>
          <p:nvPr/>
        </p:nvSpPr>
        <p:spPr bwMode="auto">
          <a:xfrm>
            <a:off x="6184900" y="2741614"/>
            <a:ext cx="179388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2" name="Oval 16"/>
          <p:cNvSpPr>
            <a:spLocks noChangeArrowheads="1"/>
          </p:cNvSpPr>
          <p:nvPr/>
        </p:nvSpPr>
        <p:spPr bwMode="auto">
          <a:xfrm>
            <a:off x="2592388" y="3414713"/>
            <a:ext cx="539750" cy="539750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3" name="Oval 17"/>
          <p:cNvSpPr>
            <a:spLocks noChangeArrowheads="1"/>
          </p:cNvSpPr>
          <p:nvPr/>
        </p:nvSpPr>
        <p:spPr bwMode="auto">
          <a:xfrm>
            <a:off x="2222500" y="3044825"/>
            <a:ext cx="1258888" cy="12588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4" name="Oval 18"/>
          <p:cNvSpPr>
            <a:spLocks noChangeArrowheads="1"/>
          </p:cNvSpPr>
          <p:nvPr/>
        </p:nvSpPr>
        <p:spPr bwMode="auto">
          <a:xfrm>
            <a:off x="1955800" y="2767014"/>
            <a:ext cx="1798638" cy="180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5" name="Oval 19"/>
          <p:cNvSpPr>
            <a:spLocks noChangeArrowheads="1"/>
          </p:cNvSpPr>
          <p:nvPr/>
        </p:nvSpPr>
        <p:spPr bwMode="auto">
          <a:xfrm>
            <a:off x="1676401" y="2498726"/>
            <a:ext cx="2339975" cy="23399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6" name="Oval 20"/>
          <p:cNvSpPr>
            <a:spLocks noChangeArrowheads="1"/>
          </p:cNvSpPr>
          <p:nvPr/>
        </p:nvSpPr>
        <p:spPr bwMode="auto">
          <a:xfrm>
            <a:off x="2768600" y="2967039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7" name="Oval 21"/>
          <p:cNvSpPr>
            <a:spLocks noChangeArrowheads="1"/>
          </p:cNvSpPr>
          <p:nvPr/>
        </p:nvSpPr>
        <p:spPr bwMode="auto">
          <a:xfrm>
            <a:off x="2609850" y="2693989"/>
            <a:ext cx="177800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endParaRPr lang="vi-VN" altLang="vi-VN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18" name="Oval 22"/>
          <p:cNvSpPr>
            <a:spLocks noChangeArrowheads="1"/>
          </p:cNvSpPr>
          <p:nvPr/>
        </p:nvSpPr>
        <p:spPr bwMode="auto">
          <a:xfrm>
            <a:off x="2914650" y="2693989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19" name="Oval 23"/>
          <p:cNvSpPr>
            <a:spLocks noChangeArrowheads="1"/>
          </p:cNvSpPr>
          <p:nvPr/>
        </p:nvSpPr>
        <p:spPr bwMode="auto">
          <a:xfrm>
            <a:off x="2520950" y="2422525"/>
            <a:ext cx="179388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0" name="Oval 24"/>
          <p:cNvSpPr>
            <a:spLocks noChangeArrowheads="1"/>
          </p:cNvSpPr>
          <p:nvPr/>
        </p:nvSpPr>
        <p:spPr bwMode="auto">
          <a:xfrm>
            <a:off x="3632200" y="3454400"/>
            <a:ext cx="179388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1" name="Oval 25"/>
          <p:cNvSpPr>
            <a:spLocks noChangeArrowheads="1"/>
          </p:cNvSpPr>
          <p:nvPr/>
        </p:nvSpPr>
        <p:spPr bwMode="auto">
          <a:xfrm>
            <a:off x="3640139" y="3727450"/>
            <a:ext cx="179387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2" name="Oval 26"/>
          <p:cNvSpPr>
            <a:spLocks noChangeArrowheads="1"/>
          </p:cNvSpPr>
          <p:nvPr/>
        </p:nvSpPr>
        <p:spPr bwMode="auto">
          <a:xfrm>
            <a:off x="3913189" y="341471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4" name="Oval 28"/>
          <p:cNvSpPr>
            <a:spLocks noChangeArrowheads="1"/>
          </p:cNvSpPr>
          <p:nvPr/>
        </p:nvSpPr>
        <p:spPr bwMode="auto">
          <a:xfrm>
            <a:off x="2992439" y="474186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5" name="Oval 29"/>
          <p:cNvSpPr>
            <a:spLocks noChangeArrowheads="1"/>
          </p:cNvSpPr>
          <p:nvPr/>
        </p:nvSpPr>
        <p:spPr bwMode="auto">
          <a:xfrm>
            <a:off x="2568576" y="4741864"/>
            <a:ext cx="180975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6" name="Oval 30"/>
          <p:cNvSpPr>
            <a:spLocks noChangeArrowheads="1"/>
          </p:cNvSpPr>
          <p:nvPr/>
        </p:nvSpPr>
        <p:spPr bwMode="auto">
          <a:xfrm>
            <a:off x="2943226" y="4478339"/>
            <a:ext cx="180975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7" name="Oval 31"/>
          <p:cNvSpPr>
            <a:spLocks noChangeArrowheads="1"/>
          </p:cNvSpPr>
          <p:nvPr/>
        </p:nvSpPr>
        <p:spPr bwMode="auto">
          <a:xfrm>
            <a:off x="2628900" y="4471989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8" name="Oval 32"/>
          <p:cNvSpPr>
            <a:spLocks noChangeArrowheads="1"/>
          </p:cNvSpPr>
          <p:nvPr/>
        </p:nvSpPr>
        <p:spPr bwMode="auto">
          <a:xfrm>
            <a:off x="1873250" y="3711575"/>
            <a:ext cx="179388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29" name="Oval 33"/>
          <p:cNvSpPr>
            <a:spLocks noChangeArrowheads="1"/>
          </p:cNvSpPr>
          <p:nvPr/>
        </p:nvSpPr>
        <p:spPr bwMode="auto">
          <a:xfrm>
            <a:off x="1866900" y="3462339"/>
            <a:ext cx="177800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0" name="Oval 34"/>
          <p:cNvSpPr>
            <a:spLocks noChangeArrowheads="1"/>
          </p:cNvSpPr>
          <p:nvPr/>
        </p:nvSpPr>
        <p:spPr bwMode="auto">
          <a:xfrm>
            <a:off x="1600200" y="3767139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1" name="Oval 35"/>
          <p:cNvSpPr>
            <a:spLocks noChangeArrowheads="1"/>
          </p:cNvSpPr>
          <p:nvPr/>
        </p:nvSpPr>
        <p:spPr bwMode="auto">
          <a:xfrm>
            <a:off x="1600200" y="3406775"/>
            <a:ext cx="179388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2" name="Oval 36"/>
          <p:cNvSpPr>
            <a:spLocks noChangeArrowheads="1"/>
          </p:cNvSpPr>
          <p:nvPr/>
        </p:nvSpPr>
        <p:spPr bwMode="auto">
          <a:xfrm>
            <a:off x="2784476" y="4206875"/>
            <a:ext cx="180975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3" name="Oval 37"/>
          <p:cNvSpPr>
            <a:spLocks noChangeArrowheads="1"/>
          </p:cNvSpPr>
          <p:nvPr/>
        </p:nvSpPr>
        <p:spPr bwMode="auto">
          <a:xfrm>
            <a:off x="9051925" y="3398838"/>
            <a:ext cx="539750" cy="539750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4" name="Oval 38"/>
          <p:cNvSpPr>
            <a:spLocks noChangeArrowheads="1"/>
          </p:cNvSpPr>
          <p:nvPr/>
        </p:nvSpPr>
        <p:spPr bwMode="auto">
          <a:xfrm>
            <a:off x="8682039" y="3028950"/>
            <a:ext cx="1258887" cy="125888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5" name="Oval 39"/>
          <p:cNvSpPr>
            <a:spLocks noChangeArrowheads="1"/>
          </p:cNvSpPr>
          <p:nvPr/>
        </p:nvSpPr>
        <p:spPr bwMode="auto">
          <a:xfrm>
            <a:off x="8413751" y="2751139"/>
            <a:ext cx="1800225" cy="180022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6" name="Oval 40"/>
          <p:cNvSpPr>
            <a:spLocks noChangeArrowheads="1"/>
          </p:cNvSpPr>
          <p:nvPr/>
        </p:nvSpPr>
        <p:spPr bwMode="auto">
          <a:xfrm>
            <a:off x="8150226" y="2478089"/>
            <a:ext cx="2339975" cy="23399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7" name="Oval 41"/>
          <p:cNvSpPr>
            <a:spLocks noChangeArrowheads="1"/>
          </p:cNvSpPr>
          <p:nvPr/>
        </p:nvSpPr>
        <p:spPr bwMode="auto">
          <a:xfrm>
            <a:off x="9228139" y="295116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38" name="Oval 42"/>
          <p:cNvSpPr>
            <a:spLocks noChangeArrowheads="1"/>
          </p:cNvSpPr>
          <p:nvPr/>
        </p:nvSpPr>
        <p:spPr bwMode="auto">
          <a:xfrm>
            <a:off x="9067800" y="2678114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1" fontAlgn="base">
              <a:spcBef>
                <a:spcPct val="0"/>
              </a:spcBef>
              <a:spcAft>
                <a:spcPct val="0"/>
              </a:spcAft>
            </a:pPr>
            <a:endParaRPr lang="vi-VN" altLang="vi-VN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39" name="Oval 43"/>
          <p:cNvSpPr>
            <a:spLocks noChangeArrowheads="1"/>
          </p:cNvSpPr>
          <p:nvPr/>
        </p:nvSpPr>
        <p:spPr bwMode="auto">
          <a:xfrm>
            <a:off x="9374189" y="267811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0" name="Oval 44"/>
          <p:cNvSpPr>
            <a:spLocks noChangeArrowheads="1"/>
          </p:cNvSpPr>
          <p:nvPr/>
        </p:nvSpPr>
        <p:spPr bwMode="auto">
          <a:xfrm>
            <a:off x="8980489" y="2406650"/>
            <a:ext cx="179387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1" name="Oval 45"/>
          <p:cNvSpPr>
            <a:spLocks noChangeArrowheads="1"/>
          </p:cNvSpPr>
          <p:nvPr/>
        </p:nvSpPr>
        <p:spPr bwMode="auto">
          <a:xfrm>
            <a:off x="10091739" y="3438525"/>
            <a:ext cx="179387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2" name="Oval 46"/>
          <p:cNvSpPr>
            <a:spLocks noChangeArrowheads="1"/>
          </p:cNvSpPr>
          <p:nvPr/>
        </p:nvSpPr>
        <p:spPr bwMode="auto">
          <a:xfrm>
            <a:off x="10099676" y="3711575"/>
            <a:ext cx="180975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3" name="Oval 47"/>
          <p:cNvSpPr>
            <a:spLocks noChangeArrowheads="1"/>
          </p:cNvSpPr>
          <p:nvPr/>
        </p:nvSpPr>
        <p:spPr bwMode="auto">
          <a:xfrm>
            <a:off x="10372726" y="3398839"/>
            <a:ext cx="180975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4" name="Oval 48"/>
          <p:cNvSpPr>
            <a:spLocks noChangeArrowheads="1"/>
          </p:cNvSpPr>
          <p:nvPr/>
        </p:nvSpPr>
        <p:spPr bwMode="auto">
          <a:xfrm>
            <a:off x="10379076" y="3754439"/>
            <a:ext cx="180975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5" name="Oval 49"/>
          <p:cNvSpPr>
            <a:spLocks noChangeArrowheads="1"/>
          </p:cNvSpPr>
          <p:nvPr/>
        </p:nvSpPr>
        <p:spPr bwMode="auto">
          <a:xfrm>
            <a:off x="9451976" y="4725989"/>
            <a:ext cx="180975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6" name="Oval 50"/>
          <p:cNvSpPr>
            <a:spLocks noChangeArrowheads="1"/>
          </p:cNvSpPr>
          <p:nvPr/>
        </p:nvSpPr>
        <p:spPr bwMode="auto">
          <a:xfrm>
            <a:off x="9458326" y="2406650"/>
            <a:ext cx="180975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7" name="Oval 51"/>
          <p:cNvSpPr>
            <a:spLocks noChangeArrowheads="1"/>
          </p:cNvSpPr>
          <p:nvPr/>
        </p:nvSpPr>
        <p:spPr bwMode="auto">
          <a:xfrm>
            <a:off x="9404350" y="4462464"/>
            <a:ext cx="177800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8" name="Oval 52"/>
          <p:cNvSpPr>
            <a:spLocks noChangeArrowheads="1"/>
          </p:cNvSpPr>
          <p:nvPr/>
        </p:nvSpPr>
        <p:spPr bwMode="auto">
          <a:xfrm>
            <a:off x="9088439" y="445611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49" name="Oval 53"/>
          <p:cNvSpPr>
            <a:spLocks noChangeArrowheads="1"/>
          </p:cNvSpPr>
          <p:nvPr/>
        </p:nvSpPr>
        <p:spPr bwMode="auto">
          <a:xfrm>
            <a:off x="8332789" y="3695700"/>
            <a:ext cx="179387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50" name="Oval 54"/>
          <p:cNvSpPr>
            <a:spLocks noChangeArrowheads="1"/>
          </p:cNvSpPr>
          <p:nvPr/>
        </p:nvSpPr>
        <p:spPr bwMode="auto">
          <a:xfrm>
            <a:off x="8324850" y="3446464"/>
            <a:ext cx="179388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51" name="Oval 55"/>
          <p:cNvSpPr>
            <a:spLocks noChangeArrowheads="1"/>
          </p:cNvSpPr>
          <p:nvPr/>
        </p:nvSpPr>
        <p:spPr bwMode="auto">
          <a:xfrm>
            <a:off x="8059739" y="375126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52" name="Oval 56"/>
          <p:cNvSpPr>
            <a:spLocks noChangeArrowheads="1"/>
          </p:cNvSpPr>
          <p:nvPr/>
        </p:nvSpPr>
        <p:spPr bwMode="auto">
          <a:xfrm>
            <a:off x="8059739" y="3390900"/>
            <a:ext cx="179387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53" name="Oval 57"/>
          <p:cNvSpPr>
            <a:spLocks noChangeArrowheads="1"/>
          </p:cNvSpPr>
          <p:nvPr/>
        </p:nvSpPr>
        <p:spPr bwMode="auto">
          <a:xfrm>
            <a:off x="9245600" y="4191000"/>
            <a:ext cx="177800" cy="179388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54" name="Text Box 58"/>
          <p:cNvSpPr txBox="1">
            <a:spLocks noChangeArrowheads="1"/>
          </p:cNvSpPr>
          <p:nvPr/>
        </p:nvSpPr>
        <p:spPr bwMode="auto">
          <a:xfrm>
            <a:off x="1881188" y="5105400"/>
            <a:ext cx="2309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>
                <a:solidFill>
                  <a:srgbClr val="000000"/>
                </a:solidFill>
                <a:cs typeface="Arial" panose="020B0604020202020204" pitchFamily="34" charset="0"/>
              </a:rPr>
              <a:t>17+ và18- = 1-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400">
                <a:solidFill>
                  <a:srgbClr val="000000"/>
                </a:solidFill>
                <a:cs typeface="Arial" panose="020B0604020202020204" pitchFamily="34" charset="0"/>
              </a:rPr>
              <a:t>Cl</a:t>
            </a:r>
            <a:r>
              <a:rPr lang="en-GB" altLang="vi-VN" sz="2400" baseline="300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4155" name="Text Box 59"/>
          <p:cNvSpPr txBox="1">
            <a:spLocks noChangeArrowheads="1"/>
          </p:cNvSpPr>
          <p:nvPr/>
        </p:nvSpPr>
        <p:spPr bwMode="auto">
          <a:xfrm>
            <a:off x="8312150" y="5102225"/>
            <a:ext cx="20145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>
                <a:solidFill>
                  <a:srgbClr val="000000"/>
                </a:solidFill>
                <a:cs typeface="Arial" panose="020B0604020202020204" pitchFamily="34" charset="0"/>
              </a:rPr>
              <a:t>17+ và 18- = 1-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400">
                <a:solidFill>
                  <a:srgbClr val="000000"/>
                </a:solidFill>
                <a:cs typeface="Arial" panose="020B0604020202020204" pitchFamily="34" charset="0"/>
              </a:rPr>
              <a:t>Cl</a:t>
            </a:r>
            <a:r>
              <a:rPr lang="en-GB" altLang="vi-VN" sz="2400" baseline="300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4156" name="Text Box 60"/>
          <p:cNvSpPr txBox="1">
            <a:spLocks noChangeArrowheads="1"/>
          </p:cNvSpPr>
          <p:nvPr/>
        </p:nvSpPr>
        <p:spPr bwMode="auto">
          <a:xfrm>
            <a:off x="5081588" y="3389313"/>
            <a:ext cx="20177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>
                <a:solidFill>
                  <a:srgbClr val="000000"/>
                </a:solidFill>
                <a:cs typeface="Arial" panose="020B0604020202020204" pitchFamily="34" charset="0"/>
              </a:rPr>
              <a:t>12+ và 10- = 2+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400">
                <a:solidFill>
                  <a:srgbClr val="000000"/>
                </a:solidFill>
                <a:cs typeface="Arial" panose="020B0604020202020204" pitchFamily="34" charset="0"/>
              </a:rPr>
              <a:t>Mg</a:t>
            </a:r>
            <a:r>
              <a:rPr lang="en-GB" altLang="vi-VN" sz="2400" baseline="30000">
                <a:solidFill>
                  <a:srgbClr val="000000"/>
                </a:solidFill>
                <a:cs typeface="Arial" panose="020B0604020202020204" pitchFamily="34" charset="0"/>
              </a:rPr>
              <a:t>2+</a:t>
            </a:r>
          </a:p>
        </p:txBody>
      </p:sp>
      <p:sp>
        <p:nvSpPr>
          <p:cNvPr id="4157" name="Text Box 61"/>
          <p:cNvSpPr txBox="1">
            <a:spLocks noChangeArrowheads="1"/>
          </p:cNvSpPr>
          <p:nvPr/>
        </p:nvSpPr>
        <p:spPr bwMode="auto">
          <a:xfrm>
            <a:off x="2568576" y="3486151"/>
            <a:ext cx="792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 b="1">
                <a:solidFill>
                  <a:srgbClr val="000000"/>
                </a:solidFill>
                <a:cs typeface="Arial" panose="020B0604020202020204" pitchFamily="34" charset="0"/>
              </a:rPr>
              <a:t>17+</a:t>
            </a:r>
          </a:p>
        </p:txBody>
      </p:sp>
      <p:sp>
        <p:nvSpPr>
          <p:cNvPr id="4158" name="Text Box 62"/>
          <p:cNvSpPr txBox="1">
            <a:spLocks noChangeArrowheads="1"/>
          </p:cNvSpPr>
          <p:nvPr/>
        </p:nvSpPr>
        <p:spPr bwMode="auto">
          <a:xfrm>
            <a:off x="5768976" y="1765301"/>
            <a:ext cx="792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 b="1">
                <a:solidFill>
                  <a:srgbClr val="000000"/>
                </a:solidFill>
                <a:cs typeface="Arial" panose="020B0604020202020204" pitchFamily="34" charset="0"/>
              </a:rPr>
              <a:t>12+</a:t>
            </a:r>
          </a:p>
        </p:txBody>
      </p:sp>
      <p:sp>
        <p:nvSpPr>
          <p:cNvPr id="4159" name="Text Box 63"/>
          <p:cNvSpPr txBox="1">
            <a:spLocks noChangeArrowheads="1"/>
          </p:cNvSpPr>
          <p:nvPr/>
        </p:nvSpPr>
        <p:spPr bwMode="auto">
          <a:xfrm>
            <a:off x="9017001" y="3486151"/>
            <a:ext cx="790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2000" b="1">
                <a:solidFill>
                  <a:srgbClr val="000000"/>
                </a:solidFill>
                <a:cs typeface="Arial" panose="020B0604020202020204" pitchFamily="34" charset="0"/>
              </a:rPr>
              <a:t>17+</a:t>
            </a:r>
          </a:p>
        </p:txBody>
      </p:sp>
      <p:sp>
        <p:nvSpPr>
          <p:cNvPr id="4160" name="Text Box 64"/>
          <p:cNvSpPr txBox="1">
            <a:spLocks noChangeArrowheads="1"/>
          </p:cNvSpPr>
          <p:nvPr/>
        </p:nvSpPr>
        <p:spPr bwMode="auto">
          <a:xfrm>
            <a:off x="3657600" y="2151064"/>
            <a:ext cx="457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32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4161" name="Text Box 65"/>
          <p:cNvSpPr txBox="1">
            <a:spLocks noChangeArrowheads="1"/>
          </p:cNvSpPr>
          <p:nvPr/>
        </p:nvSpPr>
        <p:spPr bwMode="auto">
          <a:xfrm>
            <a:off x="10155238" y="2174875"/>
            <a:ext cx="7921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 sz="32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</a:p>
        </p:txBody>
      </p:sp>
      <p:sp>
        <p:nvSpPr>
          <p:cNvPr id="4162" name="Text Box 66"/>
          <p:cNvSpPr txBox="1">
            <a:spLocks noChangeArrowheads="1"/>
          </p:cNvSpPr>
          <p:nvPr/>
        </p:nvSpPr>
        <p:spPr bwMode="auto">
          <a:xfrm>
            <a:off x="6705600" y="646113"/>
            <a:ext cx="762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vi-VN">
                <a:solidFill>
                  <a:srgbClr val="000000"/>
                </a:solidFill>
                <a:cs typeface="Arial" panose="020B0604020202020204" pitchFamily="34" charset="0"/>
              </a:rPr>
              <a:t>2+</a:t>
            </a:r>
          </a:p>
        </p:txBody>
      </p:sp>
      <p:sp>
        <p:nvSpPr>
          <p:cNvPr id="4163" name="Oval 67"/>
          <p:cNvSpPr>
            <a:spLocks noChangeArrowheads="1"/>
          </p:cNvSpPr>
          <p:nvPr/>
        </p:nvSpPr>
        <p:spPr bwMode="auto">
          <a:xfrm>
            <a:off x="5984876" y="687389"/>
            <a:ext cx="180975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64" name="Oval 68"/>
          <p:cNvSpPr>
            <a:spLocks noChangeArrowheads="1"/>
          </p:cNvSpPr>
          <p:nvPr/>
        </p:nvSpPr>
        <p:spPr bwMode="auto">
          <a:xfrm>
            <a:off x="5984876" y="3025775"/>
            <a:ext cx="180975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65" name="Rectangle 69"/>
          <p:cNvSpPr>
            <a:spLocks noChangeArrowheads="1"/>
          </p:cNvSpPr>
          <p:nvPr/>
        </p:nvSpPr>
        <p:spPr bwMode="auto">
          <a:xfrm>
            <a:off x="9240838" y="417513"/>
            <a:ext cx="1371600" cy="1752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66" name="Oval 70"/>
          <p:cNvSpPr>
            <a:spLocks noChangeArrowheads="1"/>
          </p:cNvSpPr>
          <p:nvPr/>
        </p:nvSpPr>
        <p:spPr bwMode="auto">
          <a:xfrm>
            <a:off x="9121776" y="4702175"/>
            <a:ext cx="180975" cy="179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67" name="Oval 71"/>
          <p:cNvSpPr>
            <a:spLocks noChangeArrowheads="1"/>
          </p:cNvSpPr>
          <p:nvPr/>
        </p:nvSpPr>
        <p:spPr bwMode="auto">
          <a:xfrm>
            <a:off x="2916239" y="2414589"/>
            <a:ext cx="179387" cy="1793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68" name="Rectangle 72"/>
          <p:cNvSpPr>
            <a:spLocks noChangeArrowheads="1"/>
          </p:cNvSpPr>
          <p:nvPr/>
        </p:nvSpPr>
        <p:spPr bwMode="auto">
          <a:xfrm>
            <a:off x="1828800" y="282575"/>
            <a:ext cx="8504238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Ví dụ 2: Sự tạo thành liên kết ion trong phân tử MgCl</a:t>
            </a:r>
            <a:r>
              <a:rPr lang="en-US" altLang="vi-V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vi-V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71" name="Oval 75"/>
          <p:cNvSpPr>
            <a:spLocks noChangeArrowheads="1"/>
          </p:cNvSpPr>
          <p:nvPr/>
        </p:nvSpPr>
        <p:spPr bwMode="auto">
          <a:xfrm>
            <a:off x="3919539" y="3770314"/>
            <a:ext cx="179387" cy="179387"/>
          </a:xfrm>
          <a:prstGeom prst="ellipse">
            <a:avLst/>
          </a:prstGeom>
          <a:solidFill>
            <a:srgbClr val="F1884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72" name="Text Box 76"/>
          <p:cNvSpPr txBox="1">
            <a:spLocks noChangeArrowheads="1"/>
          </p:cNvSpPr>
          <p:nvPr/>
        </p:nvSpPr>
        <p:spPr bwMode="auto">
          <a:xfrm>
            <a:off x="4800600" y="51054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000000"/>
                </a:solidFill>
                <a:latin typeface="Times New Roman" panose="02020603050405020304" pitchFamily="18" charset="0"/>
              </a:rPr>
              <a:t>   Phân tử MgCl2</a:t>
            </a:r>
          </a:p>
        </p:txBody>
      </p:sp>
      <p:sp>
        <p:nvSpPr>
          <p:cNvPr id="4174" name="Text Box 78"/>
          <p:cNvSpPr txBox="1">
            <a:spLocks noChangeArrowheads="1"/>
          </p:cNvSpPr>
          <p:nvPr/>
        </p:nvSpPr>
        <p:spPr bwMode="auto">
          <a:xfrm>
            <a:off x="2133600" y="6172201"/>
            <a:ext cx="723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</a:rPr>
              <a:t>Phương trình hóa học : Mg + Cl2  </a:t>
            </a: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altLang="vi-VN" sz="2800">
                <a:solidFill>
                  <a:srgbClr val="000000"/>
                </a:solidFill>
                <a:latin typeface="Times New Roman" panose="02020603050405020304" pitchFamily="18" charset="0"/>
              </a:rPr>
              <a:t>MgCl2</a:t>
            </a:r>
          </a:p>
        </p:txBody>
      </p:sp>
      <p:sp>
        <p:nvSpPr>
          <p:cNvPr id="4175" name="Text Box 79"/>
          <p:cNvSpPr txBox="1">
            <a:spLocks noChangeArrowheads="1"/>
          </p:cNvSpPr>
          <p:nvPr/>
        </p:nvSpPr>
        <p:spPr bwMode="auto">
          <a:xfrm>
            <a:off x="6553200" y="5410201"/>
            <a:ext cx="121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vi-VN" altLang="vi-VN">
              <a:solidFill>
                <a:srgbClr val="000000"/>
              </a:solidFill>
            </a:endParaRPr>
          </a:p>
        </p:txBody>
      </p:sp>
      <p:sp>
        <p:nvSpPr>
          <p:cNvPr id="4176" name="Line 80"/>
          <p:cNvSpPr>
            <a:spLocks noChangeShapeType="1"/>
          </p:cNvSpPr>
          <p:nvPr/>
        </p:nvSpPr>
        <p:spPr bwMode="auto">
          <a:xfrm>
            <a:off x="5791200" y="5943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77" name="Line 81"/>
          <p:cNvSpPr>
            <a:spLocks noChangeShapeType="1"/>
          </p:cNvSpPr>
          <p:nvPr/>
        </p:nvSpPr>
        <p:spPr bwMode="auto">
          <a:xfrm flipV="1">
            <a:off x="5791200" y="59436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78" name="Line 82"/>
          <p:cNvSpPr>
            <a:spLocks noChangeShapeType="1"/>
          </p:cNvSpPr>
          <p:nvPr/>
        </p:nvSpPr>
        <p:spPr bwMode="auto">
          <a:xfrm>
            <a:off x="6705600" y="5943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179" name="Text Box 83"/>
          <p:cNvSpPr txBox="1">
            <a:spLocks noChangeArrowheads="1"/>
          </p:cNvSpPr>
          <p:nvPr/>
        </p:nvSpPr>
        <p:spPr bwMode="auto">
          <a:xfrm rot="10800000" flipV="1">
            <a:off x="5715000" y="5562601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1 x 2e</a:t>
            </a:r>
          </a:p>
        </p:txBody>
      </p:sp>
      <p:sp>
        <p:nvSpPr>
          <p:cNvPr id="4180" name="Text Box 84"/>
          <p:cNvSpPr txBox="1">
            <a:spLocks noChangeArrowheads="1"/>
          </p:cNvSpPr>
          <p:nvPr/>
        </p:nvSpPr>
        <p:spPr bwMode="auto">
          <a:xfrm>
            <a:off x="7086600" y="59436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</a:rPr>
              <a:t>t</a:t>
            </a:r>
            <a:r>
              <a:rPr lang="en-US" altLang="vi-VN" sz="1200">
                <a:solidFill>
                  <a:srgbClr val="000000"/>
                </a:solidFill>
              </a:rPr>
              <a:t>o</a:t>
            </a:r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4464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6 C -0.05278 -0.02546 -0.10556 -0.05092 -0.16163 -0.00902 C -0.21771 0.03288 -0.27726 0.14191 -0.33663 0.25116 " pathEditMode="relative" ptsTypes="aaA">
                                      <p:cBhvr>
                                        <p:cTn id="6" dur="2000" fill="hold"/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C -0.00955 0.07755 -0.01892 0.15532 0.03837 0.1956 C 0.09566 0.23588 0.21944 0.23889 0.3434 0.24213 " pathEditMode="relative" ptsTypes="aaA">
                                      <p:cBhvr>
                                        <p:cTn id="8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0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20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7" dur="500"/>
                                        <p:tgtEl>
                                          <p:spTgt spid="4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0" dur="500"/>
                                        <p:tgtEl>
                                          <p:spTgt spid="4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500"/>
                                        <p:tgtEl>
                                          <p:spTgt spid="4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5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5" dur="5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70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72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74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76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78" dur="2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80" dur="2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82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84" dur="2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86" dur="2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88" dur="2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90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92" dur="2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94" dur="2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96" dur="20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98" dur="2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00" dur="2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02" dur="2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04" dur="2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06" dur="2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08" dur="2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10" dur="2000" fill="hold"/>
                                        <p:tgtEl>
                                          <p:spTgt spid="41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12" dur="2000" fill="hold"/>
                                        <p:tgtEl>
                                          <p:spTgt spid="4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114" dur="2000" fill="hold"/>
                                        <p:tgtEl>
                                          <p:spTgt spid="4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16" dur="2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18" dur="2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20" dur="2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22" dur="2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24" dur="2000" fill="hold"/>
                                        <p:tgtEl>
                                          <p:spTgt spid="4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26" dur="2000" fill="hold"/>
                                        <p:tgtEl>
                                          <p:spTgt spid="4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28" dur="2000" fill="hold"/>
                                        <p:tgtEl>
                                          <p:spTgt spid="4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30" dur="2000" fill="hold"/>
                                        <p:tgtEl>
                                          <p:spTgt spid="4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32" dur="2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34" dur="2000" fill="hold"/>
                                        <p:tgtEl>
                                          <p:spTgt spid="4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01551 L -0.12344 0.1155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4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3" y="5000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38" dur="2000" fill="hold"/>
                                        <p:tgtEl>
                                          <p:spTgt spid="4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40" dur="2000" fill="hold"/>
                                        <p:tgtEl>
                                          <p:spTgt spid="4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42" dur="2000" fill="hold"/>
                                        <p:tgtEl>
                                          <p:spTgt spid="4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44" dur="2000" fill="hold"/>
                                        <p:tgtEl>
                                          <p:spTgt spid="4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46" dur="2000" fill="hold"/>
                                        <p:tgtEl>
                                          <p:spTgt spid="4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48" dur="2000" fill="hold"/>
                                        <p:tgtEl>
                                          <p:spTgt spid="4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50" dur="2000" fill="hold"/>
                                        <p:tgtEl>
                                          <p:spTgt spid="4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52" dur="2000" fill="hold"/>
                                        <p:tgtEl>
                                          <p:spTgt spid="4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54" dur="2000" fill="hold"/>
                                        <p:tgtEl>
                                          <p:spTgt spid="4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56" dur="2000" fill="hold"/>
                                        <p:tgtEl>
                                          <p:spTgt spid="4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58" dur="2000" fill="hold"/>
                                        <p:tgtEl>
                                          <p:spTgt spid="4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60" dur="2000" fill="hold"/>
                                        <p:tgtEl>
                                          <p:spTgt spid="4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-0.11666 0.1 " pathEditMode="relative" ptsTypes="AA">
                                      <p:cBhvr>
                                        <p:cTn id="162" dur="2000" fill="hold"/>
                                        <p:tgtEl>
                                          <p:spTgt spid="4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2 " pathEditMode="relative" ptsTypes="AA">
                                      <p:cBhvr>
                                        <p:cTn id="164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2 " pathEditMode="relative" ptsTypes="AA">
                                      <p:cBhvr>
                                        <p:cTn id="166" dur="2000" fill="hold"/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6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70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7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74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7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7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8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82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84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8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88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90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92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94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96" dur="2000" fill="hold"/>
                                        <p:tgtEl>
                                          <p:spTgt spid="4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198" dur="2000" fill="hold"/>
                                        <p:tgtEl>
                                          <p:spTgt spid="4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200" dur="2000" fill="hold"/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1" presetID="0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0 0.14444 " pathEditMode="relative" ptsTypes="AA">
                                      <p:cBhvr>
                                        <p:cTn id="202" dur="2000" fill="hold"/>
                                        <p:tgtEl>
                                          <p:spTgt spid="4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L 0.13334 0.13333 " pathEditMode="relative" ptsTypes="AA">
                                      <p:cBhvr>
                                        <p:cTn id="204" dur="2000" fill="hold"/>
                                        <p:tgtEl>
                                          <p:spTgt spid="4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500"/>
                                        <p:tgtEl>
                                          <p:spTgt spid="4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 nodeType="clickPar">
                      <p:stCondLst>
                        <p:cond delay="indefinite"/>
                      </p:stCondLst>
                      <p:childTnLst>
                        <p:par>
                          <p:cTn id="2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500"/>
                                        <p:tgtEl>
                                          <p:spTgt spid="4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5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 nodeType="clickPar">
                      <p:stCondLst>
                        <p:cond delay="indefinite"/>
                      </p:stCondLst>
                      <p:childTnLst>
                        <p:par>
                          <p:cTn id="2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500"/>
                                        <p:tgtEl>
                                          <p:spTgt spid="4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 nodeType="clickPar">
                      <p:stCondLst>
                        <p:cond delay="indefinite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500"/>
                                        <p:tgtEl>
                                          <p:spTgt spid="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500"/>
                                        <p:tgtEl>
                                          <p:spTgt spid="4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 nodeType="clickPar">
                      <p:stCondLst>
                        <p:cond delay="indefinite"/>
                      </p:stCondLst>
                      <p:childTnLst>
                        <p:par>
                          <p:cTn id="2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500"/>
                                        <p:tgtEl>
                                          <p:spTgt spid="4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9" grpId="0" animBg="1"/>
      <p:bldP spid="4100" grpId="0" animBg="1"/>
      <p:bldP spid="4101" grpId="0" animBg="1"/>
      <p:bldP spid="4102" grpId="0" animBg="1"/>
      <p:bldP spid="4103" grpId="0" animBg="1"/>
      <p:bldP spid="4104" grpId="0" animBg="1"/>
      <p:bldP spid="4105" grpId="0" animBg="1"/>
      <p:bldP spid="4106" grpId="0" animBg="1"/>
      <p:bldP spid="4107" grpId="0" animBg="1"/>
      <p:bldP spid="4108" grpId="0" animBg="1"/>
      <p:bldP spid="4109" grpId="0" animBg="1"/>
      <p:bldP spid="4109" grpId="1" animBg="1"/>
      <p:bldP spid="4110" grpId="0" animBg="1"/>
      <p:bldP spid="4111" grpId="0" animBg="1"/>
      <p:bldP spid="4112" grpId="0" animBg="1"/>
      <p:bldP spid="4113" grpId="0" animBg="1"/>
      <p:bldP spid="4114" grpId="0" animBg="1"/>
      <p:bldP spid="4115" grpId="0" animBg="1"/>
      <p:bldP spid="4116" grpId="0" animBg="1"/>
      <p:bldP spid="4117" grpId="0" animBg="1"/>
      <p:bldP spid="4118" grpId="0" animBg="1"/>
      <p:bldP spid="4119" grpId="0" animBg="1"/>
      <p:bldP spid="4120" grpId="0" animBg="1"/>
      <p:bldP spid="4121" grpId="0" animBg="1"/>
      <p:bldP spid="4122" grpId="0" animBg="1"/>
      <p:bldP spid="4124" grpId="0" animBg="1"/>
      <p:bldP spid="4125" grpId="0" animBg="1"/>
      <p:bldP spid="4126" grpId="0" animBg="1"/>
      <p:bldP spid="4127" grpId="0" animBg="1"/>
      <p:bldP spid="4128" grpId="0" animBg="1"/>
      <p:bldP spid="4129" grpId="0" animBg="1"/>
      <p:bldP spid="4130" grpId="0" animBg="1"/>
      <p:bldP spid="4131" grpId="0" animBg="1"/>
      <p:bldP spid="4132" grpId="0" animBg="1"/>
      <p:bldP spid="4133" grpId="0" animBg="1"/>
      <p:bldP spid="4134" grpId="0" animBg="1"/>
      <p:bldP spid="4135" grpId="0" animBg="1"/>
      <p:bldP spid="4136" grpId="0" animBg="1"/>
      <p:bldP spid="4137" grpId="0" animBg="1"/>
      <p:bldP spid="4138" grpId="0" animBg="1"/>
      <p:bldP spid="4139" grpId="0" animBg="1"/>
      <p:bldP spid="4140" grpId="0" animBg="1"/>
      <p:bldP spid="4141" grpId="0" animBg="1"/>
      <p:bldP spid="4142" grpId="0" animBg="1"/>
      <p:bldP spid="4143" grpId="0" animBg="1"/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4150" grpId="0" animBg="1"/>
      <p:bldP spid="4151" grpId="0" animBg="1"/>
      <p:bldP spid="4152" grpId="0" animBg="1"/>
      <p:bldP spid="4153" grpId="0" animBg="1"/>
      <p:bldP spid="4154" grpId="0"/>
      <p:bldP spid="4154" grpId="1"/>
      <p:bldP spid="4155" grpId="0"/>
      <p:bldP spid="4155" grpId="1"/>
      <p:bldP spid="4156" grpId="0"/>
      <p:bldP spid="4156" grpId="1"/>
      <p:bldP spid="4157" grpId="0"/>
      <p:bldP spid="4158" grpId="0"/>
      <p:bldP spid="4159" grpId="0"/>
      <p:bldP spid="4160" grpId="0"/>
      <p:bldP spid="4160" grpId="1"/>
      <p:bldP spid="4161" grpId="0"/>
      <p:bldP spid="4161" grpId="1"/>
      <p:bldP spid="4162" grpId="0"/>
      <p:bldP spid="4162" grpId="1"/>
      <p:bldP spid="4163" grpId="0" animBg="1"/>
      <p:bldP spid="4163" grpId="1" animBg="1"/>
      <p:bldP spid="4163" grpId="2" animBg="1"/>
      <p:bldP spid="4163" grpId="3" animBg="1"/>
      <p:bldP spid="4164" grpId="0" animBg="1"/>
      <p:bldP spid="4164" grpId="1" animBg="1"/>
      <p:bldP spid="4164" grpId="2" animBg="1"/>
      <p:bldP spid="4164" grpId="3" animBg="1"/>
      <p:bldP spid="4166" grpId="0" animBg="1"/>
      <p:bldP spid="4166" grpId="1" animBg="1"/>
      <p:bldP spid="4167" grpId="0" animBg="1"/>
      <p:bldP spid="4167" grpId="1" animBg="1"/>
      <p:bldP spid="4171" grpId="0" animBg="1"/>
      <p:bldP spid="4176" grpId="0" animBg="1"/>
      <p:bldP spid="4177" grpId="0" animBg="1"/>
      <p:bldP spid="4178" grpId="0" animBg="1"/>
      <p:bldP spid="41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2205039"/>
            <a:ext cx="8229600" cy="18002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vi-VN" sz="3200">
                <a:solidFill>
                  <a:srgbClr val="FF0000"/>
                </a:solidFill>
              </a:rPr>
              <a:t>    Vậy:</a:t>
            </a:r>
            <a:r>
              <a:rPr lang="en-US" altLang="vi-VN" sz="3200"/>
              <a:t> Liên kết ion là liên kết được hình thành do </a:t>
            </a:r>
            <a:r>
              <a:rPr lang="en-US" altLang="vi-VN" sz="3200">
                <a:solidFill>
                  <a:srgbClr val="FF0000"/>
                </a:solidFill>
              </a:rPr>
              <a:t>lực hút tĩnh điện</a:t>
            </a:r>
            <a:r>
              <a:rPr lang="en-US" altLang="vi-VN" sz="3200"/>
              <a:t> giữa các ion mang điện tích trái dấu.</a:t>
            </a:r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vi-VN" dirty="0" smtClean="0"/>
              <a:t>II/ </a:t>
            </a:r>
            <a:r>
              <a:rPr lang="en-US" altLang="vi-VN" dirty="0" err="1"/>
              <a:t>Sự</a:t>
            </a:r>
            <a:r>
              <a:rPr lang="en-US" altLang="vi-VN" dirty="0"/>
              <a:t> </a:t>
            </a:r>
            <a:r>
              <a:rPr lang="en-US" altLang="vi-VN" dirty="0" err="1"/>
              <a:t>tạo</a:t>
            </a:r>
            <a:r>
              <a:rPr lang="en-US" altLang="vi-VN" dirty="0"/>
              <a:t> </a:t>
            </a:r>
            <a:r>
              <a:rPr lang="en-US" altLang="vi-VN" dirty="0" err="1"/>
              <a:t>thành</a:t>
            </a:r>
            <a:r>
              <a:rPr lang="en-US" altLang="vi-VN" dirty="0"/>
              <a:t> </a:t>
            </a:r>
            <a:r>
              <a:rPr lang="en-US" altLang="vi-VN" dirty="0" err="1"/>
              <a:t>liên</a:t>
            </a:r>
            <a:r>
              <a:rPr lang="en-US" altLang="vi-VN" dirty="0"/>
              <a:t> </a:t>
            </a:r>
            <a:r>
              <a:rPr lang="en-US" altLang="vi-VN" dirty="0" err="1"/>
              <a:t>kết</a:t>
            </a:r>
            <a:r>
              <a:rPr lang="en-US" altLang="vi-VN" dirty="0"/>
              <a:t> ion</a:t>
            </a:r>
          </a:p>
        </p:txBody>
      </p:sp>
    </p:spTree>
    <p:extLst>
      <p:ext uri="{BB962C8B-B14F-4D97-AF65-F5344CB8AC3E}">
        <p14:creationId xmlns:p14="http://schemas.microsoft.com/office/powerpoint/2010/main" val="396239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3778" y="937845"/>
            <a:ext cx="10677379" cy="6084277"/>
          </a:xfrm>
          <a:solidFill>
            <a:srgbClr val="FFFFFF">
              <a:alpha val="6799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altLang="vi-VN" sz="4800" dirty="0">
                <a:solidFill>
                  <a:srgbClr val="CD3750"/>
                </a:solidFill>
              </a:rPr>
              <a:t>                  </a:t>
            </a:r>
            <a:r>
              <a:rPr lang="en-US" altLang="vi-VN" sz="6000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KL:Liên</a:t>
            </a:r>
            <a:r>
              <a:rPr lang="en-US" altLang="vi-VN" sz="6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6000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kết</a:t>
            </a:r>
            <a:r>
              <a:rPr lang="en-US" altLang="vi-VN" sz="6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</a:rPr>
              <a:t> ion</a:t>
            </a:r>
            <a:r>
              <a:rPr lang="en-US" altLang="vi-VN" sz="4800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Đặc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điểm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liên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kết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giữa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kim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loại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điển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phi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kim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điển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hình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thành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liên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kết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: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cho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nhận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      electron.</a:t>
            </a:r>
          </a:p>
          <a:p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Bản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chất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liên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kết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lực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hút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tĩnh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điện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giữa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ion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trái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4400" dirty="0" err="1">
                <a:solidFill>
                  <a:srgbClr val="CD3750"/>
                </a:solidFill>
                <a:latin typeface="Times New Roman" panose="02020603050405020304" pitchFamily="18" charset="0"/>
              </a:rPr>
              <a:t>dấu</a:t>
            </a:r>
            <a:r>
              <a:rPr lang="en-US" altLang="vi-VN" sz="4400" dirty="0">
                <a:solidFill>
                  <a:srgbClr val="CD3750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buFontTx/>
              <a:buNone/>
            </a:pPr>
            <a:endParaRPr lang="en-US" altLang="vi-VN" sz="4400" dirty="0">
              <a:solidFill>
                <a:srgbClr val="CD375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0557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6934200" y="914400"/>
            <a:ext cx="3505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vi-VN" altLang="vi-VN" sz="32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6096000" y="1600201"/>
            <a:ext cx="4419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Xét tinh thể NaCl</a:t>
            </a:r>
          </a:p>
        </p:txBody>
      </p:sp>
      <p:sp>
        <p:nvSpPr>
          <p:cNvPr id="73732" name="Line 4"/>
          <p:cNvSpPr>
            <a:spLocks noChangeShapeType="1"/>
          </p:cNvSpPr>
          <p:nvPr/>
        </p:nvSpPr>
        <p:spPr bwMode="auto">
          <a:xfrm>
            <a:off x="2057400" y="37607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2057400" y="64277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>
            <a:off x="2057400" y="37607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>
            <a:off x="4953000" y="37607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V="1">
            <a:off x="2057400" y="3227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2057400" y="5894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4953000" y="3227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39" name="Line 11"/>
          <p:cNvSpPr>
            <a:spLocks noChangeShapeType="1"/>
          </p:cNvSpPr>
          <p:nvPr/>
        </p:nvSpPr>
        <p:spPr bwMode="auto">
          <a:xfrm flipV="1">
            <a:off x="4953000" y="5894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0" name="Line 12"/>
          <p:cNvSpPr>
            <a:spLocks noChangeShapeType="1"/>
          </p:cNvSpPr>
          <p:nvPr/>
        </p:nvSpPr>
        <p:spPr bwMode="auto">
          <a:xfrm>
            <a:off x="2590800" y="32273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1" name="Line 13"/>
          <p:cNvSpPr>
            <a:spLocks noChangeShapeType="1"/>
          </p:cNvSpPr>
          <p:nvPr/>
        </p:nvSpPr>
        <p:spPr bwMode="auto">
          <a:xfrm>
            <a:off x="2590800" y="58943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2" name="Line 14"/>
          <p:cNvSpPr>
            <a:spLocks noChangeShapeType="1"/>
          </p:cNvSpPr>
          <p:nvPr/>
        </p:nvSpPr>
        <p:spPr bwMode="auto">
          <a:xfrm>
            <a:off x="2057400" y="49799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3" name="Line 15"/>
          <p:cNvSpPr>
            <a:spLocks noChangeShapeType="1"/>
          </p:cNvSpPr>
          <p:nvPr/>
        </p:nvSpPr>
        <p:spPr bwMode="auto">
          <a:xfrm>
            <a:off x="2590800" y="32273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4" name="Line 16"/>
          <p:cNvSpPr>
            <a:spLocks noChangeShapeType="1"/>
          </p:cNvSpPr>
          <p:nvPr/>
        </p:nvSpPr>
        <p:spPr bwMode="auto">
          <a:xfrm>
            <a:off x="5486400" y="32273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5" name="Line 17"/>
          <p:cNvSpPr>
            <a:spLocks noChangeShapeType="1"/>
          </p:cNvSpPr>
          <p:nvPr/>
        </p:nvSpPr>
        <p:spPr bwMode="auto">
          <a:xfrm>
            <a:off x="3505200" y="37607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6" name="Line 18"/>
          <p:cNvSpPr>
            <a:spLocks noChangeShapeType="1"/>
          </p:cNvSpPr>
          <p:nvPr/>
        </p:nvSpPr>
        <p:spPr bwMode="auto">
          <a:xfrm>
            <a:off x="5257800" y="34559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7" name="Line 19"/>
          <p:cNvSpPr>
            <a:spLocks noChangeShapeType="1"/>
          </p:cNvSpPr>
          <p:nvPr/>
        </p:nvSpPr>
        <p:spPr bwMode="auto">
          <a:xfrm>
            <a:off x="2362200" y="34559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8" name="Line 20"/>
          <p:cNvSpPr>
            <a:spLocks noChangeShapeType="1"/>
          </p:cNvSpPr>
          <p:nvPr/>
        </p:nvSpPr>
        <p:spPr bwMode="auto">
          <a:xfrm>
            <a:off x="2362200" y="61229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49" name="Line 21"/>
          <p:cNvSpPr>
            <a:spLocks noChangeShapeType="1"/>
          </p:cNvSpPr>
          <p:nvPr/>
        </p:nvSpPr>
        <p:spPr bwMode="auto">
          <a:xfrm>
            <a:off x="2362200" y="34559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0" name="Line 22"/>
          <p:cNvSpPr>
            <a:spLocks noChangeShapeType="1"/>
          </p:cNvSpPr>
          <p:nvPr/>
        </p:nvSpPr>
        <p:spPr bwMode="auto">
          <a:xfrm flipV="1">
            <a:off x="4953000" y="44465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1" name="Line 23"/>
          <p:cNvSpPr>
            <a:spLocks noChangeShapeType="1"/>
          </p:cNvSpPr>
          <p:nvPr/>
        </p:nvSpPr>
        <p:spPr bwMode="auto">
          <a:xfrm flipV="1">
            <a:off x="2057400" y="44465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2" name="Line 24"/>
          <p:cNvSpPr>
            <a:spLocks noChangeShapeType="1"/>
          </p:cNvSpPr>
          <p:nvPr/>
        </p:nvSpPr>
        <p:spPr bwMode="auto">
          <a:xfrm flipV="1">
            <a:off x="3505200" y="3227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3" name="Line 25"/>
          <p:cNvSpPr>
            <a:spLocks noChangeShapeType="1"/>
          </p:cNvSpPr>
          <p:nvPr/>
        </p:nvSpPr>
        <p:spPr bwMode="auto">
          <a:xfrm flipV="1">
            <a:off x="3505200" y="58943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4" name="Line 26"/>
          <p:cNvSpPr>
            <a:spLocks noChangeShapeType="1"/>
          </p:cNvSpPr>
          <p:nvPr/>
        </p:nvSpPr>
        <p:spPr bwMode="auto">
          <a:xfrm>
            <a:off x="4038600" y="32273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5" name="Line 27"/>
          <p:cNvSpPr>
            <a:spLocks noChangeShapeType="1"/>
          </p:cNvSpPr>
          <p:nvPr/>
        </p:nvSpPr>
        <p:spPr bwMode="auto">
          <a:xfrm>
            <a:off x="2590800" y="44465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6" name="Line 28"/>
          <p:cNvSpPr>
            <a:spLocks noChangeShapeType="1"/>
          </p:cNvSpPr>
          <p:nvPr/>
        </p:nvSpPr>
        <p:spPr bwMode="auto">
          <a:xfrm>
            <a:off x="2362200" y="46751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7" name="Line 29"/>
          <p:cNvSpPr>
            <a:spLocks noChangeShapeType="1"/>
          </p:cNvSpPr>
          <p:nvPr/>
        </p:nvSpPr>
        <p:spPr bwMode="auto">
          <a:xfrm>
            <a:off x="3810000" y="3455988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8" name="Oval 30"/>
          <p:cNvSpPr>
            <a:spLocks noChangeArrowheads="1"/>
          </p:cNvSpPr>
          <p:nvPr/>
        </p:nvSpPr>
        <p:spPr bwMode="auto">
          <a:xfrm>
            <a:off x="1905000" y="6248400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59" name="Oval 31"/>
          <p:cNvSpPr>
            <a:spLocks noChangeArrowheads="1"/>
          </p:cNvSpPr>
          <p:nvPr/>
        </p:nvSpPr>
        <p:spPr bwMode="auto">
          <a:xfrm>
            <a:off x="2286000" y="33797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0" name="Oval 32"/>
          <p:cNvSpPr>
            <a:spLocks noChangeArrowheads="1"/>
          </p:cNvSpPr>
          <p:nvPr/>
        </p:nvSpPr>
        <p:spPr bwMode="auto">
          <a:xfrm>
            <a:off x="5029200" y="4572000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5</a:t>
            </a:r>
          </a:p>
        </p:txBody>
      </p:sp>
      <p:sp>
        <p:nvSpPr>
          <p:cNvPr id="73761" name="Oval 33"/>
          <p:cNvSpPr>
            <a:spLocks noChangeArrowheads="1"/>
          </p:cNvSpPr>
          <p:nvPr/>
        </p:nvSpPr>
        <p:spPr bwMode="auto">
          <a:xfrm>
            <a:off x="3657600" y="33035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73762" name="Oval 34"/>
          <p:cNvSpPr>
            <a:spLocks noChangeArrowheads="1"/>
          </p:cNvSpPr>
          <p:nvPr/>
        </p:nvSpPr>
        <p:spPr bwMode="auto">
          <a:xfrm>
            <a:off x="2209800" y="45227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6</a:t>
            </a:r>
          </a:p>
        </p:txBody>
      </p:sp>
      <p:sp>
        <p:nvSpPr>
          <p:cNvPr id="73763" name="Oval 35"/>
          <p:cNvSpPr>
            <a:spLocks noChangeArrowheads="1"/>
          </p:cNvSpPr>
          <p:nvPr/>
        </p:nvSpPr>
        <p:spPr bwMode="auto">
          <a:xfrm>
            <a:off x="2514600" y="56657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4" name="Oval 36"/>
          <p:cNvSpPr>
            <a:spLocks noChangeArrowheads="1"/>
          </p:cNvSpPr>
          <p:nvPr/>
        </p:nvSpPr>
        <p:spPr bwMode="auto">
          <a:xfrm>
            <a:off x="2438400" y="3048000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5" name="Oval 37"/>
          <p:cNvSpPr>
            <a:spLocks noChangeArrowheads="1"/>
          </p:cNvSpPr>
          <p:nvPr/>
        </p:nvSpPr>
        <p:spPr bwMode="auto">
          <a:xfrm>
            <a:off x="5334000" y="57419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6" name="Oval 38"/>
          <p:cNvSpPr>
            <a:spLocks noChangeArrowheads="1"/>
          </p:cNvSpPr>
          <p:nvPr/>
        </p:nvSpPr>
        <p:spPr bwMode="auto">
          <a:xfrm>
            <a:off x="5334000" y="31511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7" name="Oval 39"/>
          <p:cNvSpPr>
            <a:spLocks noChangeArrowheads="1"/>
          </p:cNvSpPr>
          <p:nvPr/>
        </p:nvSpPr>
        <p:spPr bwMode="auto">
          <a:xfrm>
            <a:off x="4800600" y="36083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8" name="Oval 40"/>
          <p:cNvSpPr>
            <a:spLocks noChangeArrowheads="1"/>
          </p:cNvSpPr>
          <p:nvPr/>
        </p:nvSpPr>
        <p:spPr bwMode="auto">
          <a:xfrm>
            <a:off x="4800600" y="62753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69" name="Oval 41"/>
          <p:cNvSpPr>
            <a:spLocks noChangeArrowheads="1"/>
          </p:cNvSpPr>
          <p:nvPr/>
        </p:nvSpPr>
        <p:spPr bwMode="auto">
          <a:xfrm>
            <a:off x="1905000" y="3581400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0" name="Oval 42"/>
          <p:cNvSpPr>
            <a:spLocks noChangeArrowheads="1"/>
          </p:cNvSpPr>
          <p:nvPr/>
        </p:nvSpPr>
        <p:spPr bwMode="auto">
          <a:xfrm>
            <a:off x="3657600" y="59705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73771" name="Oval 43"/>
          <p:cNvSpPr>
            <a:spLocks noChangeArrowheads="1"/>
          </p:cNvSpPr>
          <p:nvPr/>
        </p:nvSpPr>
        <p:spPr bwMode="auto">
          <a:xfrm>
            <a:off x="5181600" y="3379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2" name="Oval 44"/>
          <p:cNvSpPr>
            <a:spLocks noChangeArrowheads="1"/>
          </p:cNvSpPr>
          <p:nvPr/>
        </p:nvSpPr>
        <p:spPr bwMode="auto">
          <a:xfrm>
            <a:off x="5410200" y="43703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3" name="Oval 45"/>
          <p:cNvSpPr>
            <a:spLocks noChangeArrowheads="1"/>
          </p:cNvSpPr>
          <p:nvPr/>
        </p:nvSpPr>
        <p:spPr bwMode="auto">
          <a:xfrm>
            <a:off x="3962400" y="31511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4" name="Oval 46"/>
          <p:cNvSpPr>
            <a:spLocks noChangeArrowheads="1"/>
          </p:cNvSpPr>
          <p:nvPr/>
        </p:nvSpPr>
        <p:spPr bwMode="auto">
          <a:xfrm>
            <a:off x="3429000" y="36845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5" name="Oval 47"/>
          <p:cNvSpPr>
            <a:spLocks noChangeArrowheads="1"/>
          </p:cNvSpPr>
          <p:nvPr/>
        </p:nvSpPr>
        <p:spPr bwMode="auto">
          <a:xfrm>
            <a:off x="4876800" y="4903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6" name="Oval 48"/>
          <p:cNvSpPr>
            <a:spLocks noChangeArrowheads="1"/>
          </p:cNvSpPr>
          <p:nvPr/>
        </p:nvSpPr>
        <p:spPr bwMode="auto">
          <a:xfrm>
            <a:off x="1981200" y="49037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7" name="Oval 49"/>
          <p:cNvSpPr>
            <a:spLocks noChangeArrowheads="1"/>
          </p:cNvSpPr>
          <p:nvPr/>
        </p:nvSpPr>
        <p:spPr bwMode="auto">
          <a:xfrm>
            <a:off x="3962400" y="58181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8" name="Oval 50"/>
          <p:cNvSpPr>
            <a:spLocks noChangeArrowheads="1"/>
          </p:cNvSpPr>
          <p:nvPr/>
        </p:nvSpPr>
        <p:spPr bwMode="auto">
          <a:xfrm>
            <a:off x="2286000" y="60467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79" name="Oval 51"/>
          <p:cNvSpPr>
            <a:spLocks noChangeArrowheads="1"/>
          </p:cNvSpPr>
          <p:nvPr/>
        </p:nvSpPr>
        <p:spPr bwMode="auto">
          <a:xfrm>
            <a:off x="5181600" y="6046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0" name="Oval 52"/>
          <p:cNvSpPr>
            <a:spLocks noChangeArrowheads="1"/>
          </p:cNvSpPr>
          <p:nvPr/>
        </p:nvSpPr>
        <p:spPr bwMode="auto">
          <a:xfrm>
            <a:off x="3429000" y="63515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1" name="Line 53"/>
          <p:cNvSpPr>
            <a:spLocks noChangeShapeType="1"/>
          </p:cNvSpPr>
          <p:nvPr/>
        </p:nvSpPr>
        <p:spPr bwMode="auto">
          <a:xfrm flipV="1">
            <a:off x="3505200" y="4446588"/>
            <a:ext cx="533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2" name="Oval 54"/>
          <p:cNvSpPr>
            <a:spLocks noChangeArrowheads="1"/>
          </p:cNvSpPr>
          <p:nvPr/>
        </p:nvSpPr>
        <p:spPr bwMode="auto">
          <a:xfrm>
            <a:off x="3733800" y="45989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3" name="Oval 55"/>
          <p:cNvSpPr>
            <a:spLocks noChangeArrowheads="1"/>
          </p:cNvSpPr>
          <p:nvPr/>
        </p:nvSpPr>
        <p:spPr bwMode="auto">
          <a:xfrm>
            <a:off x="3352800" y="48275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73784" name="Oval 56"/>
          <p:cNvSpPr>
            <a:spLocks noChangeArrowheads="1"/>
          </p:cNvSpPr>
          <p:nvPr/>
        </p:nvSpPr>
        <p:spPr bwMode="auto">
          <a:xfrm>
            <a:off x="3848100" y="4294188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 sz="2400">
                <a:solidFill>
                  <a:srgbClr val="FF00FF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73785" name="Oval 57"/>
          <p:cNvSpPr>
            <a:spLocks noChangeArrowheads="1"/>
          </p:cNvSpPr>
          <p:nvPr/>
        </p:nvSpPr>
        <p:spPr bwMode="auto">
          <a:xfrm>
            <a:off x="2514600" y="4370388"/>
            <a:ext cx="152400" cy="152400"/>
          </a:xfrm>
          <a:prstGeom prst="ellipse">
            <a:avLst/>
          </a:prstGeom>
          <a:gradFill rotWithShape="0">
            <a:gsLst>
              <a:gs pos="0">
                <a:srgbClr val="FF870F">
                  <a:gamma/>
                  <a:shade val="46275"/>
                  <a:invGamma/>
                </a:srgbClr>
              </a:gs>
              <a:gs pos="100000">
                <a:srgbClr val="FF870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6" name="Oval 58"/>
          <p:cNvSpPr>
            <a:spLocks noChangeArrowheads="1"/>
          </p:cNvSpPr>
          <p:nvPr/>
        </p:nvSpPr>
        <p:spPr bwMode="auto">
          <a:xfrm>
            <a:off x="7467600" y="4495800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7" name="Oval 59"/>
          <p:cNvSpPr>
            <a:spLocks noChangeArrowheads="1"/>
          </p:cNvSpPr>
          <p:nvPr/>
        </p:nvSpPr>
        <p:spPr bwMode="auto">
          <a:xfrm>
            <a:off x="7548563" y="2949575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88" name="AutoShape 60"/>
          <p:cNvSpPr>
            <a:spLocks noChangeArrowheads="1"/>
          </p:cNvSpPr>
          <p:nvPr/>
        </p:nvSpPr>
        <p:spPr bwMode="auto">
          <a:xfrm>
            <a:off x="8412164" y="2344738"/>
            <a:ext cx="688975" cy="533400"/>
          </a:xfrm>
          <a:prstGeom prst="wedgeRoundRectCallout">
            <a:avLst>
              <a:gd name="adj1" fmla="val -123963"/>
              <a:gd name="adj2" fmla="val 7291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  <a:cs typeface="Arial" panose="020B0604020202020204" pitchFamily="34" charset="0"/>
              </a:rPr>
              <a:t>Cl</a:t>
            </a:r>
            <a:r>
              <a:rPr lang="en-US" altLang="vi-VN" baseline="300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  <a:endParaRPr lang="en-US" altLang="vi-VN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3789" name="AutoShape 61"/>
          <p:cNvSpPr>
            <a:spLocks noChangeArrowheads="1"/>
          </p:cNvSpPr>
          <p:nvPr/>
        </p:nvSpPr>
        <p:spPr bwMode="auto">
          <a:xfrm>
            <a:off x="7848600" y="3657600"/>
            <a:ext cx="762000" cy="457200"/>
          </a:xfrm>
          <a:prstGeom prst="wedgeRoundRectCallout">
            <a:avLst>
              <a:gd name="adj1" fmla="val -75625"/>
              <a:gd name="adj2" fmla="val 13020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vi-VN">
                <a:solidFill>
                  <a:srgbClr val="000000"/>
                </a:solidFill>
                <a:cs typeface="Arial" panose="020B0604020202020204" pitchFamily="34" charset="0"/>
              </a:rPr>
              <a:t>Na</a:t>
            </a:r>
            <a:r>
              <a:rPr lang="en-US" altLang="vi-VN" baseline="30000">
                <a:solidFill>
                  <a:srgbClr val="000000"/>
                </a:solidFill>
                <a:cs typeface="Arial" panose="020B0604020202020204" pitchFamily="34" charset="0"/>
              </a:rPr>
              <a:t>+</a:t>
            </a:r>
            <a:endParaRPr lang="en-US" altLang="vi-VN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3790" name="Oval 62"/>
          <p:cNvSpPr>
            <a:spLocks noChangeArrowheads="1"/>
          </p:cNvSpPr>
          <p:nvPr/>
        </p:nvSpPr>
        <p:spPr bwMode="auto">
          <a:xfrm>
            <a:off x="2286000" y="3379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1" name="Oval 63"/>
          <p:cNvSpPr>
            <a:spLocks noChangeArrowheads="1"/>
          </p:cNvSpPr>
          <p:nvPr/>
        </p:nvSpPr>
        <p:spPr bwMode="auto">
          <a:xfrm>
            <a:off x="3962400" y="31511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2" name="Oval 64"/>
          <p:cNvSpPr>
            <a:spLocks noChangeArrowheads="1"/>
          </p:cNvSpPr>
          <p:nvPr/>
        </p:nvSpPr>
        <p:spPr bwMode="auto">
          <a:xfrm>
            <a:off x="3429000" y="36845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3" name="Oval 65"/>
          <p:cNvSpPr>
            <a:spLocks noChangeArrowheads="1"/>
          </p:cNvSpPr>
          <p:nvPr/>
        </p:nvSpPr>
        <p:spPr bwMode="auto">
          <a:xfrm>
            <a:off x="1981200" y="4903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4" name="Oval 66"/>
          <p:cNvSpPr>
            <a:spLocks noChangeArrowheads="1"/>
          </p:cNvSpPr>
          <p:nvPr/>
        </p:nvSpPr>
        <p:spPr bwMode="auto">
          <a:xfrm>
            <a:off x="2286000" y="60467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5" name="Oval 67"/>
          <p:cNvSpPr>
            <a:spLocks noChangeArrowheads="1"/>
          </p:cNvSpPr>
          <p:nvPr/>
        </p:nvSpPr>
        <p:spPr bwMode="auto">
          <a:xfrm>
            <a:off x="2514600" y="4370388"/>
            <a:ext cx="152400" cy="152400"/>
          </a:xfrm>
          <a:prstGeom prst="ellipse">
            <a:avLst/>
          </a:prstGeom>
          <a:solidFill>
            <a:srgbClr val="E2070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796" name="Text Box 68"/>
          <p:cNvSpPr txBox="1">
            <a:spLocks noChangeArrowheads="1"/>
          </p:cNvSpPr>
          <p:nvPr/>
        </p:nvSpPr>
        <p:spPr bwMode="auto">
          <a:xfrm>
            <a:off x="6019800" y="4572000"/>
            <a:ext cx="38862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400" b="1" i="1">
                <a:solidFill>
                  <a:srgbClr val="000000"/>
                </a:solidFill>
                <a:cs typeface="Arial" panose="020B0604020202020204" pitchFamily="34" charset="0"/>
              </a:rPr>
              <a:t>Một ion Na</a:t>
            </a:r>
            <a:r>
              <a:rPr lang="en-US" altLang="vi-VN" sz="2400" b="1" i="1" baseline="30000">
                <a:solidFill>
                  <a:srgbClr val="000000"/>
                </a:solidFill>
                <a:cs typeface="Arial" panose="020B0604020202020204" pitchFamily="34" charset="0"/>
              </a:rPr>
              <a:t>+ </a:t>
            </a:r>
            <a:r>
              <a:rPr lang="en-US" altLang="vi-VN" sz="2400" b="1" i="1">
                <a:solidFill>
                  <a:srgbClr val="000000"/>
                </a:solidFill>
                <a:cs typeface="Arial" panose="020B0604020202020204" pitchFamily="34" charset="0"/>
              </a:rPr>
              <a:t>được bao quanh bởi 6 ion Cl</a:t>
            </a:r>
            <a:r>
              <a:rPr lang="en-US" altLang="vi-VN" sz="2400" b="1" i="1" baseline="3000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2400" b="1" i="1">
                <a:solidFill>
                  <a:srgbClr val="000000"/>
                </a:solidFill>
                <a:cs typeface="Arial" panose="020B0604020202020204" pitchFamily="34" charset="0"/>
              </a:rPr>
              <a:t>Một ion Cl </a:t>
            </a:r>
            <a:r>
              <a:rPr lang="en-US" altLang="vi-VN" sz="2400" b="1" i="1" baseline="30000">
                <a:solidFill>
                  <a:srgbClr val="000000"/>
                </a:solidFill>
                <a:cs typeface="Arial" panose="020B0604020202020204" pitchFamily="34" charset="0"/>
              </a:rPr>
              <a:t>-</a:t>
            </a:r>
            <a:r>
              <a:rPr lang="en-US" altLang="vi-VN" sz="2400" b="1" i="1">
                <a:solidFill>
                  <a:srgbClr val="000000"/>
                </a:solidFill>
                <a:cs typeface="Arial" panose="020B0604020202020204" pitchFamily="34" charset="0"/>
              </a:rPr>
              <a:t> được bao quanh bởi 6 ion Na</a:t>
            </a:r>
            <a:r>
              <a:rPr lang="en-US" altLang="vi-VN" sz="2400" b="1" i="1" baseline="30000">
                <a:solidFill>
                  <a:srgbClr val="000000"/>
                </a:solidFill>
                <a:cs typeface="Arial" panose="020B0604020202020204" pitchFamily="34" charset="0"/>
              </a:rPr>
              <a:t>+</a:t>
            </a:r>
            <a:endParaRPr lang="en-US" altLang="vi-VN" sz="3200" b="1" i="1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vi-VN" sz="2400" b="1" i="1" baseline="30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3797" name="Rectangle 69"/>
          <p:cNvSpPr>
            <a:spLocks noChangeArrowheads="1"/>
          </p:cNvSpPr>
          <p:nvPr/>
        </p:nvSpPr>
        <p:spPr bwMode="auto">
          <a:xfrm>
            <a:off x="1981201" y="0"/>
            <a:ext cx="3095625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vi-VN" sz="3600" b="1">
                <a:solidFill>
                  <a:srgbClr val="0000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III. Tinh thể ion .</a:t>
            </a:r>
          </a:p>
        </p:txBody>
      </p:sp>
      <p:sp>
        <p:nvSpPr>
          <p:cNvPr id="73798" name="Rectangle 70"/>
          <p:cNvSpPr>
            <a:spLocks noChangeArrowheads="1"/>
          </p:cNvSpPr>
          <p:nvPr/>
        </p:nvSpPr>
        <p:spPr bwMode="auto">
          <a:xfrm>
            <a:off x="2209801" y="914400"/>
            <a:ext cx="3032125" cy="5286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vi-VN" sz="2800" b="1">
                <a:solidFill>
                  <a:srgbClr val="0033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1.Tinh thể NaCl </a:t>
            </a:r>
          </a:p>
        </p:txBody>
      </p:sp>
      <p:sp>
        <p:nvSpPr>
          <p:cNvPr id="73800" name="Line 72"/>
          <p:cNvSpPr>
            <a:spLocks noChangeShapeType="1"/>
          </p:cNvSpPr>
          <p:nvPr/>
        </p:nvSpPr>
        <p:spPr bwMode="auto">
          <a:xfrm>
            <a:off x="2743200" y="838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3801" name="Line 73"/>
          <p:cNvSpPr>
            <a:spLocks noChangeShapeType="1"/>
          </p:cNvSpPr>
          <p:nvPr/>
        </p:nvSpPr>
        <p:spPr bwMode="auto">
          <a:xfrm>
            <a:off x="2667000" y="838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02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2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7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2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7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7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2000"/>
                                        <p:tgtEl>
                                          <p:spTgt spid="73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73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000"/>
                                        <p:tgtEl>
                                          <p:spTgt spid="73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73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2000"/>
                                        <p:tgtEl>
                                          <p:spTgt spid="73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2000"/>
                                        <p:tgtEl>
                                          <p:spTgt spid="73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2000"/>
                                        <p:tgtEl>
                                          <p:spTgt spid="73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2000"/>
                                        <p:tgtEl>
                                          <p:spTgt spid="73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2000"/>
                                        <p:tgtEl>
                                          <p:spTgt spid="73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2000"/>
                                        <p:tgtEl>
                                          <p:spTgt spid="73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20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73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2000"/>
                                        <p:tgtEl>
                                          <p:spTgt spid="73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2000"/>
                                        <p:tgtEl>
                                          <p:spTgt spid="73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2000"/>
                                        <p:tgtEl>
                                          <p:spTgt spid="73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4" dur="2000"/>
                                        <p:tgtEl>
                                          <p:spTgt spid="73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2000"/>
                                        <p:tgtEl>
                                          <p:spTgt spid="73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2000"/>
                                        <p:tgtEl>
                                          <p:spTgt spid="73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2000"/>
                                        <p:tgtEl>
                                          <p:spTgt spid="73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6" dur="2000"/>
                                        <p:tgtEl>
                                          <p:spTgt spid="73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2000"/>
                                        <p:tgtEl>
                                          <p:spTgt spid="73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2000"/>
                                        <p:tgtEl>
                                          <p:spTgt spid="73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2000"/>
                                        <p:tgtEl>
                                          <p:spTgt spid="73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8" dur="2000"/>
                                        <p:tgtEl>
                                          <p:spTgt spid="73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1" dur="2000"/>
                                        <p:tgtEl>
                                          <p:spTgt spid="73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4" dur="2000"/>
                                        <p:tgtEl>
                                          <p:spTgt spid="7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2000"/>
                                        <p:tgtEl>
                                          <p:spTgt spid="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2000"/>
                                        <p:tgtEl>
                                          <p:spTgt spid="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3" dur="2000"/>
                                        <p:tgtEl>
                                          <p:spTgt spid="7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6" dur="2000"/>
                                        <p:tgtEl>
                                          <p:spTgt spid="7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9" dur="20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73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2000"/>
                                        <p:tgtEl>
                                          <p:spTgt spid="73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7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2000"/>
                                        <p:tgtEl>
                                          <p:spTgt spid="73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2000"/>
                                        <p:tgtEl>
                                          <p:spTgt spid="73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2000"/>
                                        <p:tgtEl>
                                          <p:spTgt spid="73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2000"/>
                                        <p:tgtEl>
                                          <p:spTgt spid="7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2000"/>
                                        <p:tgtEl>
                                          <p:spTgt spid="73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2000"/>
                                        <p:tgtEl>
                                          <p:spTgt spid="73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73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73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73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73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7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73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73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73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4" presetClass="entr" presetSubtype="16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2" dur="500"/>
                                        <p:tgtEl>
                                          <p:spTgt spid="73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7" dur="500"/>
                                        <p:tgtEl>
                                          <p:spTgt spid="73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2" dur="500"/>
                                        <p:tgtEl>
                                          <p:spTgt spid="73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7" dur="500"/>
                                        <p:tgtEl>
                                          <p:spTgt spid="73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2" dur="500"/>
                                        <p:tgtEl>
                                          <p:spTgt spid="73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7" dur="5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2" dur="500"/>
                                        <p:tgtEl>
                                          <p:spTgt spid="7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7" dur="80"/>
                                        <p:tgtEl>
                                          <p:spTgt spid="7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8" dur="80"/>
                                        <p:tgtEl>
                                          <p:spTgt spid="7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80"/>
                                        <p:tgtEl>
                                          <p:spTgt spid="7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 nodeType="clickPar">
                      <p:stCondLst>
                        <p:cond delay="indefinite"/>
                      </p:stCondLst>
                      <p:childTnLst>
                        <p:par>
                          <p:cTn id="2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4" dur="80"/>
                                        <p:tgtEl>
                                          <p:spTgt spid="7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5" dur="80"/>
                                        <p:tgtEl>
                                          <p:spTgt spid="7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80"/>
                                        <p:tgtEl>
                                          <p:spTgt spid="7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2" grpId="0" animBg="1"/>
      <p:bldP spid="73733" grpId="0" animBg="1"/>
      <p:bldP spid="73734" grpId="0" animBg="1"/>
      <p:bldP spid="73735" grpId="0" animBg="1"/>
      <p:bldP spid="73736" grpId="0" animBg="1"/>
      <p:bldP spid="73737" grpId="0" animBg="1"/>
      <p:bldP spid="73738" grpId="0" animBg="1"/>
      <p:bldP spid="73739" grpId="0" animBg="1"/>
      <p:bldP spid="73740" grpId="0" animBg="1"/>
      <p:bldP spid="73741" grpId="0" animBg="1"/>
      <p:bldP spid="73742" grpId="0" animBg="1"/>
      <p:bldP spid="73743" grpId="0" animBg="1"/>
      <p:bldP spid="73744" grpId="0" animBg="1"/>
      <p:bldP spid="73745" grpId="0" animBg="1"/>
      <p:bldP spid="73746" grpId="0" animBg="1"/>
      <p:bldP spid="73747" grpId="0" animBg="1"/>
      <p:bldP spid="73748" grpId="0" animBg="1"/>
      <p:bldP spid="73749" grpId="0" animBg="1"/>
      <p:bldP spid="73750" grpId="0" animBg="1"/>
      <p:bldP spid="73751" grpId="0" animBg="1"/>
      <p:bldP spid="73752" grpId="0" animBg="1"/>
      <p:bldP spid="73753" grpId="0" animBg="1"/>
      <p:bldP spid="73754" grpId="0" animBg="1"/>
      <p:bldP spid="73755" grpId="0" animBg="1"/>
      <p:bldP spid="73756" grpId="0" animBg="1"/>
      <p:bldP spid="73757" grpId="0" animBg="1"/>
      <p:bldP spid="73758" grpId="0" animBg="1"/>
      <p:bldP spid="73759" grpId="0" animBg="1"/>
      <p:bldP spid="73760" grpId="0" animBg="1"/>
      <p:bldP spid="73760" grpId="1" animBg="1"/>
      <p:bldP spid="73761" grpId="0" animBg="1"/>
      <p:bldP spid="73761" grpId="1" animBg="1"/>
      <p:bldP spid="73762" grpId="0" animBg="1"/>
      <p:bldP spid="73762" grpId="1" animBg="1"/>
      <p:bldP spid="73763" grpId="0" animBg="1"/>
      <p:bldP spid="73764" grpId="0" animBg="1"/>
      <p:bldP spid="73765" grpId="0" animBg="1"/>
      <p:bldP spid="73766" grpId="0" animBg="1"/>
      <p:bldP spid="73767" grpId="0" animBg="1"/>
      <p:bldP spid="73768" grpId="0" animBg="1"/>
      <p:bldP spid="73769" grpId="0" animBg="1"/>
      <p:bldP spid="73770" grpId="0" animBg="1"/>
      <p:bldP spid="73770" grpId="1" animBg="1"/>
      <p:bldP spid="73771" grpId="0" animBg="1"/>
      <p:bldP spid="73772" grpId="0" animBg="1"/>
      <p:bldP spid="73773" grpId="0" animBg="1"/>
      <p:bldP spid="73774" grpId="0" animBg="1"/>
      <p:bldP spid="73775" grpId="0" animBg="1"/>
      <p:bldP spid="73776" grpId="0" animBg="1"/>
      <p:bldP spid="73777" grpId="0" animBg="1"/>
      <p:bldP spid="73778" grpId="0" animBg="1"/>
      <p:bldP spid="73779" grpId="0" animBg="1"/>
      <p:bldP spid="73780" grpId="0" animBg="1"/>
      <p:bldP spid="73781" grpId="0" animBg="1"/>
      <p:bldP spid="73782" grpId="0" animBg="1"/>
      <p:bldP spid="73782" grpId="1" animBg="1"/>
      <p:bldP spid="73783" grpId="0" animBg="1"/>
      <p:bldP spid="73783" grpId="1" animBg="1"/>
      <p:bldP spid="73784" grpId="0" animBg="1"/>
      <p:bldP spid="73784" grpId="1" animBg="1"/>
      <p:bldP spid="73785" grpId="0" animBg="1"/>
      <p:bldP spid="73786" grpId="0" animBg="1"/>
      <p:bldP spid="73787" grpId="0" animBg="1"/>
      <p:bldP spid="73788" grpId="0" animBg="1"/>
      <p:bldP spid="73789" grpId="0" animBg="1"/>
      <p:bldP spid="73790" grpId="0" animBg="1"/>
      <p:bldP spid="73791" grpId="0" animBg="1"/>
      <p:bldP spid="73792" grpId="0" animBg="1"/>
      <p:bldP spid="73793" grpId="0" animBg="1"/>
      <p:bldP spid="73794" grpId="0" animBg="1"/>
      <p:bldP spid="7379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1981200" y="228601"/>
            <a:ext cx="7150100" cy="5889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vi-VN" sz="3200" b="1">
                <a:solidFill>
                  <a:srgbClr val="000000"/>
                </a:solidFill>
                <a:cs typeface="Arial" panose="020B0604020202020204" pitchFamily="34" charset="0"/>
              </a:rPr>
              <a:t>2. Tính chất chung của hợp chất ion</a:t>
            </a: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905000" y="990600"/>
            <a:ext cx="86756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*Các hợp chất ion đều khá rắn, khó bay hơi, khó nóng chảy.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2146300" y="2133601"/>
            <a:ext cx="93599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Ví dụ: Nhiệt độ nóng chảy của NaCl là 800</a:t>
            </a:r>
            <a:r>
              <a:rPr lang="en-US" altLang="vi-VN" sz="2800" baseline="30000">
                <a:solidFill>
                  <a:srgbClr val="000000"/>
                </a:solidFill>
                <a:cs typeface="Arial" panose="020B0604020202020204" pitchFamily="34" charset="0"/>
              </a:rPr>
              <a:t>o</a:t>
            </a: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C, của 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MgO là 2800</a:t>
            </a:r>
            <a:r>
              <a:rPr lang="en-US" altLang="vi-VN" sz="2800" baseline="30000">
                <a:solidFill>
                  <a:srgbClr val="000000"/>
                </a:solidFill>
                <a:cs typeface="Arial" panose="020B0604020202020204" pitchFamily="34" charset="0"/>
              </a:rPr>
              <a:t>o</a:t>
            </a: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C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862138" y="3505201"/>
            <a:ext cx="84248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  <a:cs typeface="Arial" panose="020B0604020202020204" pitchFamily="34" charset="0"/>
              </a:rPr>
              <a:t>*Tan nhiều trong nước. </a:t>
            </a: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1752601" y="4267201"/>
            <a:ext cx="855662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 *Dẫn điện ở trạng thái nóng chảy và trạng thái dung 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2800">
                <a:solidFill>
                  <a:srgbClr val="000000"/>
                </a:solidFill>
              </a:rPr>
              <a:t>dịch, trạng thái rắn không dẫn điện.</a:t>
            </a:r>
          </a:p>
        </p:txBody>
      </p:sp>
    </p:spTree>
    <p:extLst>
      <p:ext uri="{BB962C8B-B14F-4D97-AF65-F5344CB8AC3E}">
        <p14:creationId xmlns:p14="http://schemas.microsoft.com/office/powerpoint/2010/main" val="304199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animBg="1"/>
      <p:bldP spid="74756" grpId="0"/>
      <p:bldP spid="74757" grpId="0"/>
      <p:bldP spid="74758" grpId="0"/>
      <p:bldP spid="747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4343400" y="0"/>
            <a:ext cx="3886200" cy="5794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US" altLang="vi-V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ÀI TẬP CỦNG CỐ</a:t>
            </a: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447800" y="593726"/>
            <a:ext cx="93726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Câu 1: Liên k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ế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 hoá h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ọ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 trong NaCl đư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ợ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 hình thành là do: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600200" y="1219201"/>
            <a:ext cx="6477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A. Hai hạt nhân hút electron rất mạnh.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1600200" y="1828801"/>
            <a:ext cx="80772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B. Mỗi nguyên tử Na và Cl góp chung 1 electron. 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1600200" y="2362201"/>
            <a:ext cx="89154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C. Mỗi nguyên tử đó nhường hoặc thu electron để trở thành các ion trái dấu hút nhau.  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1676400" y="3336926"/>
            <a:ext cx="90678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D. Na → Na</a:t>
            </a:r>
            <a:r>
              <a:rPr lang="en-US" altLang="vi-VN" sz="3000" baseline="30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+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+ 1e;  Cl  +  1e  → Cl</a:t>
            </a:r>
            <a:r>
              <a:rPr lang="en-US" altLang="vi-VN" sz="3000" baseline="30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;  Na</a:t>
            </a:r>
            <a:r>
              <a:rPr lang="en-US" altLang="vi-VN" sz="3000" baseline="30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+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+ Cl</a:t>
            </a:r>
            <a:r>
              <a:rPr lang="en-US" altLang="vi-VN" sz="3000" baseline="30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→ NaCl  </a:t>
            </a: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1524000" y="3886201"/>
            <a:ext cx="89154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Câu 2: D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ãy 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các h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ợ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 ch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ấ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 nào sau đây có liên k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</a:rPr>
              <a:t>ế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t ion: 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2362200" y="4495801"/>
            <a:ext cx="2667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A. MgO, HCl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2365376" y="5641976"/>
            <a:ext cx="34258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C. Na</a:t>
            </a:r>
            <a:r>
              <a:rPr lang="en-US" altLang="vi-VN" sz="3000" baseline="-25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O, MgCl</a:t>
            </a:r>
            <a:r>
              <a:rPr lang="en-US" altLang="vi-VN" sz="3000" baseline="-25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2</a:t>
            </a:r>
            <a:endParaRPr lang="en-US" altLang="vi-VN" sz="300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2400301" y="6156326"/>
            <a:ext cx="27924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D. NH</a:t>
            </a:r>
            <a:r>
              <a:rPr lang="en-US" altLang="vi-VN" sz="3000" baseline="-25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 CH</a:t>
            </a:r>
            <a:r>
              <a:rPr lang="en-US" altLang="vi-VN" sz="3000" baseline="-25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2347914" y="5029201"/>
            <a:ext cx="29860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B. H</a:t>
            </a:r>
            <a:r>
              <a:rPr lang="en-US" altLang="vi-VN" sz="3000" baseline="-25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altLang="vi-VN" sz="30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O, NaCl  </a:t>
            </a:r>
          </a:p>
        </p:txBody>
      </p:sp>
      <p:sp>
        <p:nvSpPr>
          <p:cNvPr id="75789" name="Oval 13"/>
          <p:cNvSpPr>
            <a:spLocks noChangeArrowheads="1"/>
          </p:cNvSpPr>
          <p:nvPr/>
        </p:nvSpPr>
        <p:spPr bwMode="auto">
          <a:xfrm>
            <a:off x="1709738" y="3433763"/>
            <a:ext cx="381000" cy="381000"/>
          </a:xfrm>
          <a:prstGeom prst="ellips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5790" name="Oval 14"/>
          <p:cNvSpPr>
            <a:spLocks noChangeArrowheads="1"/>
          </p:cNvSpPr>
          <p:nvPr/>
        </p:nvSpPr>
        <p:spPr bwMode="auto">
          <a:xfrm>
            <a:off x="2395538" y="5743575"/>
            <a:ext cx="381000" cy="381000"/>
          </a:xfrm>
          <a:prstGeom prst="ellips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29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7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7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  <p:bldP spid="75781" grpId="0"/>
      <p:bldP spid="75782" grpId="0"/>
      <p:bldP spid="75783" grpId="0"/>
      <p:bldP spid="75784" grpId="0"/>
      <p:bldP spid="75785" grpId="0"/>
      <p:bldP spid="75786" grpId="0"/>
      <p:bldP spid="75787" grpId="0"/>
      <p:bldP spid="75788" grpId="0"/>
      <p:bldP spid="75789" grpId="0" animBg="1"/>
      <p:bldP spid="7579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1524000" y="762000"/>
            <a:ext cx="876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Câu 3: Viết cấu hình electron các ion sau đây: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2438400" y="1295400"/>
            <a:ext cx="4800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Li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vi-V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Mg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vi-V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9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altLang="vi-V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8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2-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1676400" y="1858964"/>
            <a:ext cx="152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Trả lời: 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981200" y="2362200"/>
            <a:ext cx="472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Cấu hình e của các ion sau: 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1905000" y="312420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Li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2895600" y="3048000"/>
            <a:ext cx="3657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1s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828800" y="3733800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Mg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2971800" y="3733800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1s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2p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6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876425" y="4343400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2971800" y="4343400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1s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2p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6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1876425" y="5029200"/>
            <a:ext cx="1447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2-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2971800" y="5029200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1s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2p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6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4343400" y="0"/>
            <a:ext cx="3886200" cy="5794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>
                <a:solidFill>
                  <a:srgbClr val="FF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US" altLang="vi-V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ÀI TẬP CỦNG CỐ</a:t>
            </a:r>
          </a:p>
        </p:txBody>
      </p:sp>
    </p:spTree>
    <p:extLst>
      <p:ext uri="{BB962C8B-B14F-4D97-AF65-F5344CB8AC3E}">
        <p14:creationId xmlns:p14="http://schemas.microsoft.com/office/powerpoint/2010/main" val="25348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6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/>
      <p:bldP spid="76803" grpId="0"/>
      <p:bldP spid="76804" grpId="0"/>
      <p:bldP spid="76805" grpId="0"/>
      <p:bldP spid="76806" grpId="0"/>
      <p:bldP spid="76807" grpId="0"/>
      <p:bldP spid="76808" grpId="0"/>
      <p:bldP spid="76809" grpId="0"/>
      <p:bldP spid="76810" grpId="0"/>
      <p:bldP spid="76811" grpId="0"/>
      <p:bldP spid="76812" grpId="0"/>
      <p:bldP spid="768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1600200" y="152400"/>
            <a:ext cx="175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Ví dụ 2: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124200" y="152400"/>
            <a:ext cx="7696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Viết sơ đồ hình thành các ion sau từ các nguyên tử tương ứng: K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Ca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2+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S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2-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, N</a:t>
            </a:r>
            <a:r>
              <a:rPr lang="en-US" altLang="vi-V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3-</a:t>
            </a:r>
            <a:endParaRPr lang="en-US" altLang="vi-V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600200" y="990600"/>
            <a:ext cx="1600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Trả lời:</a:t>
            </a: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</a:p>
        </p:txBody>
      </p:sp>
      <p:grpSp>
        <p:nvGrpSpPr>
          <p:cNvPr id="77829" name="Group 5"/>
          <p:cNvGrpSpPr>
            <a:grpSpLocks/>
          </p:cNvGrpSpPr>
          <p:nvPr/>
        </p:nvGrpSpPr>
        <p:grpSpPr bwMode="auto">
          <a:xfrm>
            <a:off x="2119314" y="3992564"/>
            <a:ext cx="3824287" cy="579437"/>
            <a:chOff x="384" y="2736"/>
            <a:chExt cx="2409" cy="365"/>
          </a:xfrm>
        </p:grpSpPr>
        <p:grpSp>
          <p:nvGrpSpPr>
            <p:cNvPr id="77830" name="Group 6"/>
            <p:cNvGrpSpPr>
              <a:grpSpLocks/>
            </p:cNvGrpSpPr>
            <p:nvPr/>
          </p:nvGrpSpPr>
          <p:grpSpPr bwMode="auto">
            <a:xfrm>
              <a:off x="384" y="2736"/>
              <a:ext cx="1584" cy="365"/>
              <a:chOff x="384" y="2736"/>
              <a:chExt cx="1584" cy="365"/>
            </a:xfrm>
          </p:grpSpPr>
          <p:sp>
            <p:nvSpPr>
              <p:cNvPr id="77831" name="Text Box 7"/>
              <p:cNvSpPr txBox="1">
                <a:spLocks noChangeArrowheads="1"/>
              </p:cNvSpPr>
              <p:nvPr/>
            </p:nvSpPr>
            <p:spPr bwMode="auto">
              <a:xfrm>
                <a:off x="384" y="2736"/>
                <a:ext cx="52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vi-VN" sz="320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N </a:t>
                </a:r>
              </a:p>
            </p:txBody>
          </p:sp>
          <p:sp>
            <p:nvSpPr>
              <p:cNvPr id="77832" name="Line 8"/>
              <p:cNvSpPr>
                <a:spLocks noChangeShapeType="1"/>
              </p:cNvSpPr>
              <p:nvPr/>
            </p:nvSpPr>
            <p:spPr bwMode="auto">
              <a:xfrm>
                <a:off x="1536" y="2928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7833" name="Text Box 9"/>
            <p:cNvSpPr txBox="1">
              <a:spLocks noChangeArrowheads="1"/>
            </p:cNvSpPr>
            <p:nvPr/>
          </p:nvSpPr>
          <p:spPr bwMode="auto">
            <a:xfrm>
              <a:off x="2265" y="2736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N</a:t>
              </a:r>
              <a:r>
                <a:rPr lang="en-US" altLang="vi-V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3-</a:t>
              </a: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77834" name="Group 10"/>
          <p:cNvGrpSpPr>
            <a:grpSpLocks/>
          </p:cNvGrpSpPr>
          <p:nvPr/>
        </p:nvGrpSpPr>
        <p:grpSpPr bwMode="auto">
          <a:xfrm>
            <a:off x="2128839" y="3306764"/>
            <a:ext cx="3819525" cy="655637"/>
            <a:chOff x="384" y="2304"/>
            <a:chExt cx="2406" cy="413"/>
          </a:xfrm>
        </p:grpSpPr>
        <p:grpSp>
          <p:nvGrpSpPr>
            <p:cNvPr id="77835" name="Group 11"/>
            <p:cNvGrpSpPr>
              <a:grpSpLocks/>
            </p:cNvGrpSpPr>
            <p:nvPr/>
          </p:nvGrpSpPr>
          <p:grpSpPr bwMode="auto">
            <a:xfrm>
              <a:off x="384" y="2304"/>
              <a:ext cx="1584" cy="365"/>
              <a:chOff x="384" y="2304"/>
              <a:chExt cx="1584" cy="365"/>
            </a:xfrm>
          </p:grpSpPr>
          <p:sp>
            <p:nvSpPr>
              <p:cNvPr id="77836" name="Text Box 12"/>
              <p:cNvSpPr txBox="1">
                <a:spLocks noChangeArrowheads="1"/>
              </p:cNvSpPr>
              <p:nvPr/>
            </p:nvSpPr>
            <p:spPr bwMode="auto">
              <a:xfrm>
                <a:off x="384" y="2304"/>
                <a:ext cx="43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vi-VN" sz="320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S </a:t>
                </a:r>
              </a:p>
            </p:txBody>
          </p:sp>
          <p:sp>
            <p:nvSpPr>
              <p:cNvPr id="77837" name="Line 13"/>
              <p:cNvSpPr>
                <a:spLocks noChangeShapeType="1"/>
              </p:cNvSpPr>
              <p:nvPr/>
            </p:nvSpPr>
            <p:spPr bwMode="auto">
              <a:xfrm>
                <a:off x="1536" y="2517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7838" name="Text Box 14"/>
            <p:cNvSpPr txBox="1">
              <a:spLocks noChangeArrowheads="1"/>
            </p:cNvSpPr>
            <p:nvPr/>
          </p:nvSpPr>
          <p:spPr bwMode="auto">
            <a:xfrm>
              <a:off x="2262" y="2352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S</a:t>
              </a:r>
              <a:r>
                <a:rPr lang="en-US" altLang="vi-V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2-</a:t>
              </a: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77839" name="Group 15"/>
          <p:cNvGrpSpPr>
            <a:grpSpLocks/>
          </p:cNvGrpSpPr>
          <p:nvPr/>
        </p:nvGrpSpPr>
        <p:grpSpPr bwMode="auto">
          <a:xfrm>
            <a:off x="2057401" y="2778126"/>
            <a:ext cx="3948113" cy="588963"/>
            <a:chOff x="336" y="1587"/>
            <a:chExt cx="2487" cy="371"/>
          </a:xfrm>
        </p:grpSpPr>
        <p:grpSp>
          <p:nvGrpSpPr>
            <p:cNvPr id="77840" name="Group 16"/>
            <p:cNvGrpSpPr>
              <a:grpSpLocks/>
            </p:cNvGrpSpPr>
            <p:nvPr/>
          </p:nvGrpSpPr>
          <p:grpSpPr bwMode="auto">
            <a:xfrm>
              <a:off x="336" y="1593"/>
              <a:ext cx="1632" cy="365"/>
              <a:chOff x="336" y="1776"/>
              <a:chExt cx="1632" cy="365"/>
            </a:xfrm>
          </p:grpSpPr>
          <p:sp>
            <p:nvSpPr>
              <p:cNvPr id="77841" name="Text Box 17"/>
              <p:cNvSpPr txBox="1">
                <a:spLocks noChangeArrowheads="1"/>
              </p:cNvSpPr>
              <p:nvPr/>
            </p:nvSpPr>
            <p:spPr bwMode="auto">
              <a:xfrm>
                <a:off x="336" y="1776"/>
                <a:ext cx="43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vi-VN" sz="320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Ca </a:t>
                </a:r>
              </a:p>
            </p:txBody>
          </p:sp>
          <p:sp>
            <p:nvSpPr>
              <p:cNvPr id="77842" name="Line 18"/>
              <p:cNvSpPr>
                <a:spLocks noChangeShapeType="1"/>
              </p:cNvSpPr>
              <p:nvPr/>
            </p:nvSpPr>
            <p:spPr bwMode="auto">
              <a:xfrm>
                <a:off x="1536" y="1968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7843" name="Text Box 19"/>
            <p:cNvSpPr txBox="1">
              <a:spLocks noChangeArrowheads="1"/>
            </p:cNvSpPr>
            <p:nvPr/>
          </p:nvSpPr>
          <p:spPr bwMode="auto">
            <a:xfrm>
              <a:off x="2199" y="1587"/>
              <a:ext cx="62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Ca</a:t>
              </a:r>
              <a:r>
                <a:rPr lang="en-US" altLang="vi-V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2+</a:t>
              </a: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77844" name="Group 20"/>
          <p:cNvGrpSpPr>
            <a:grpSpLocks/>
          </p:cNvGrpSpPr>
          <p:nvPr/>
        </p:nvGrpSpPr>
        <p:grpSpPr bwMode="auto">
          <a:xfrm>
            <a:off x="2133600" y="2163764"/>
            <a:ext cx="3881438" cy="579437"/>
            <a:chOff x="384" y="1344"/>
            <a:chExt cx="2445" cy="365"/>
          </a:xfrm>
        </p:grpSpPr>
        <p:grpSp>
          <p:nvGrpSpPr>
            <p:cNvPr id="77845" name="Group 21"/>
            <p:cNvGrpSpPr>
              <a:grpSpLocks/>
            </p:cNvGrpSpPr>
            <p:nvPr/>
          </p:nvGrpSpPr>
          <p:grpSpPr bwMode="auto">
            <a:xfrm>
              <a:off x="384" y="1344"/>
              <a:ext cx="1584" cy="365"/>
              <a:chOff x="384" y="1344"/>
              <a:chExt cx="1584" cy="365"/>
            </a:xfrm>
          </p:grpSpPr>
          <p:sp>
            <p:nvSpPr>
              <p:cNvPr id="77846" name="Text Box 22"/>
              <p:cNvSpPr txBox="1">
                <a:spLocks noChangeArrowheads="1"/>
              </p:cNvSpPr>
              <p:nvPr/>
            </p:nvSpPr>
            <p:spPr bwMode="auto">
              <a:xfrm>
                <a:off x="384" y="1344"/>
                <a:ext cx="432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fontAlgn="base" hangingPunct="0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vi-VN" sz="320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K               </a:t>
                </a:r>
              </a:p>
            </p:txBody>
          </p:sp>
          <p:sp>
            <p:nvSpPr>
              <p:cNvPr id="77847" name="Line 23"/>
              <p:cNvSpPr>
                <a:spLocks noChangeShapeType="1"/>
              </p:cNvSpPr>
              <p:nvPr/>
            </p:nvSpPr>
            <p:spPr bwMode="auto">
              <a:xfrm>
                <a:off x="1536" y="1536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vi-VN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7848" name="Text Box 24"/>
            <p:cNvSpPr txBox="1">
              <a:spLocks noChangeArrowheads="1"/>
            </p:cNvSpPr>
            <p:nvPr/>
          </p:nvSpPr>
          <p:spPr bwMode="auto">
            <a:xfrm>
              <a:off x="2205" y="1344"/>
              <a:ext cx="62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K</a:t>
              </a:r>
              <a:r>
                <a:rPr lang="en-US" altLang="vi-V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+</a:t>
              </a:r>
              <a:r>
                <a:rPr lang="en-US" altLang="vi-V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</a:p>
          </p:txBody>
        </p:sp>
      </p:grpSp>
      <p:sp>
        <p:nvSpPr>
          <p:cNvPr id="77849" name="Text Box 25"/>
          <p:cNvSpPr txBox="1">
            <a:spLocks noChangeArrowheads="1"/>
          </p:cNvSpPr>
          <p:nvPr/>
        </p:nvSpPr>
        <p:spPr bwMode="auto">
          <a:xfrm>
            <a:off x="5815013" y="2192339"/>
            <a:ext cx="1143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+  1e</a:t>
            </a:r>
          </a:p>
        </p:txBody>
      </p:sp>
      <p:sp>
        <p:nvSpPr>
          <p:cNvPr id="77850" name="Text Box 26"/>
          <p:cNvSpPr txBox="1">
            <a:spLocks noChangeArrowheads="1"/>
          </p:cNvSpPr>
          <p:nvPr/>
        </p:nvSpPr>
        <p:spPr bwMode="auto">
          <a:xfrm>
            <a:off x="5805488" y="2822575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+  2e</a:t>
            </a:r>
          </a:p>
        </p:txBody>
      </p:sp>
      <p:sp>
        <p:nvSpPr>
          <p:cNvPr id="77851" name="Text Box 27"/>
          <p:cNvSpPr txBox="1">
            <a:spLocks noChangeArrowheads="1"/>
          </p:cNvSpPr>
          <p:nvPr/>
        </p:nvSpPr>
        <p:spPr bwMode="auto">
          <a:xfrm>
            <a:off x="2590800" y="3354389"/>
            <a:ext cx="1143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+  2e</a:t>
            </a:r>
          </a:p>
        </p:txBody>
      </p:sp>
      <p:sp>
        <p:nvSpPr>
          <p:cNvPr id="77852" name="Text Box 28"/>
          <p:cNvSpPr txBox="1">
            <a:spLocks noChangeArrowheads="1"/>
          </p:cNvSpPr>
          <p:nvPr/>
        </p:nvSpPr>
        <p:spPr bwMode="auto">
          <a:xfrm>
            <a:off x="2624138" y="4044950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+  3e</a:t>
            </a:r>
          </a:p>
        </p:txBody>
      </p:sp>
      <p:sp>
        <p:nvSpPr>
          <p:cNvPr id="77853" name="Text Box 29"/>
          <p:cNvSpPr txBox="1">
            <a:spLocks noChangeArrowheads="1"/>
          </p:cNvSpPr>
          <p:nvPr/>
        </p:nvSpPr>
        <p:spPr bwMode="auto">
          <a:xfrm>
            <a:off x="1828800" y="4572000"/>
            <a:ext cx="2057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- Nhận xét</a:t>
            </a:r>
            <a:r>
              <a:rPr lang="en-US" altLang="vi-VN" sz="3200">
                <a:solidFill>
                  <a:srgbClr val="FFFF00"/>
                </a:solidFill>
                <a:latin typeface="Times New Roman" panose="02020603050405020304" pitchFamily="18" charset="0"/>
              </a:rPr>
              <a:t>  </a:t>
            </a:r>
          </a:p>
        </p:txBody>
      </p:sp>
      <p:sp>
        <p:nvSpPr>
          <p:cNvPr id="77854" name="Text Box 30"/>
          <p:cNvSpPr txBox="1">
            <a:spLocks noChangeArrowheads="1"/>
          </p:cNvSpPr>
          <p:nvPr/>
        </p:nvSpPr>
        <p:spPr bwMode="auto">
          <a:xfrm>
            <a:off x="1828800" y="5105400"/>
            <a:ext cx="6858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Các ion trên đều có 8e ở lớp ngoài cùng   </a:t>
            </a:r>
          </a:p>
        </p:txBody>
      </p:sp>
      <p:sp>
        <p:nvSpPr>
          <p:cNvPr id="77855" name="Text Box 31"/>
          <p:cNvSpPr txBox="1">
            <a:spLocks noChangeArrowheads="1"/>
          </p:cNvSpPr>
          <p:nvPr/>
        </p:nvSpPr>
        <p:spPr bwMode="auto">
          <a:xfrm>
            <a:off x="1676400" y="1554164"/>
            <a:ext cx="5638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altLang="vi-VN" sz="3200">
                <a:solidFill>
                  <a:srgbClr val="000000"/>
                </a:solidFill>
                <a:latin typeface="Times New Roman" panose="02020603050405020304" pitchFamily="18" charset="0"/>
              </a:rPr>
              <a:t>- Sơ đồ tạo thành ion</a:t>
            </a:r>
          </a:p>
        </p:txBody>
      </p:sp>
    </p:spTree>
    <p:extLst>
      <p:ext uri="{BB962C8B-B14F-4D97-AF65-F5344CB8AC3E}">
        <p14:creationId xmlns:p14="http://schemas.microsoft.com/office/powerpoint/2010/main" val="230188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7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7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7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7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7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49" grpId="0"/>
      <p:bldP spid="77850" grpId="0"/>
      <p:bldP spid="77851" grpId="0"/>
      <p:bldP spid="77852" grpId="0"/>
      <p:bldP spid="77853" grpId="0"/>
      <p:bldP spid="77854" grpId="0"/>
      <p:bldP spid="77855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5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6_phan ung oxi hoa khu 3">
  <a:themeElements>
    <a:clrScheme name="phan ung oxi hoa khu 3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an ung oxi hoa khu 3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vi-VN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phan ung oxi hoa khu 3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han ung oxi hoa khu 3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han ung oxi hoa khu 3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1376</Words>
  <Application>Microsoft Office PowerPoint</Application>
  <PresentationFormat>Custom</PresentationFormat>
  <Paragraphs>243</Paragraphs>
  <Slides>25</Slides>
  <Notes>2</Notes>
  <HiddenSlides>0</HiddenSlides>
  <MMClips>1</MMClips>
  <ScaleCrop>false</ScaleCrop>
  <HeadingPairs>
    <vt:vector size="6" baseType="variant">
      <vt:variant>
        <vt:lpstr>Theme</vt:lpstr>
      </vt:variant>
      <vt:variant>
        <vt:i4>14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41" baseType="lpstr">
      <vt:lpstr>Default Design</vt:lpstr>
      <vt:lpstr>phan ung oxi hoa khu 3</vt:lpstr>
      <vt:lpstr>1_Default Design</vt:lpstr>
      <vt:lpstr>2_Default Design</vt:lpstr>
      <vt:lpstr>1_phan ung oxi hoa khu 3</vt:lpstr>
      <vt:lpstr>2_phan ung oxi hoa khu 3</vt:lpstr>
      <vt:lpstr>3_phan ung oxi hoa khu 3</vt:lpstr>
      <vt:lpstr>4_phan ung oxi hoa khu 3</vt:lpstr>
      <vt:lpstr>5_phan ung oxi hoa khu 3</vt:lpstr>
      <vt:lpstr>6_phan ung oxi hoa khu 3</vt:lpstr>
      <vt:lpstr>3_Default Design</vt:lpstr>
      <vt:lpstr>4_Default Design</vt:lpstr>
      <vt:lpstr>5_Default Design</vt:lpstr>
      <vt:lpstr>6_Default Design</vt:lpstr>
      <vt:lpstr>Equation</vt:lpstr>
      <vt:lpstr>Equation.DSMT4</vt:lpstr>
      <vt:lpstr>PowerPoint Presentation</vt:lpstr>
      <vt:lpstr>LIÊN KẾT HÓA HỌC</vt:lpstr>
      <vt:lpstr>KIỂM TRA BÀI CŨ</vt:lpstr>
      <vt:lpstr>PowerPoint Presentation</vt:lpstr>
      <vt:lpstr>KIỂM TRA BÀI CŨ</vt:lpstr>
      <vt:lpstr>PowerPoint Presentation</vt:lpstr>
      <vt:lpstr>PowerPoint Presentation</vt:lpstr>
      <vt:lpstr>PowerPoint Presentation</vt:lpstr>
      <vt:lpstr>II/ Sự tạo thành ion, cation, anion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II/ Sự tạo thành liên kết 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LIÊN KẾT HÓA HỌC</dc:title>
  <dc:creator>Windows User</dc:creator>
  <cp:lastModifiedBy>Windows User</cp:lastModifiedBy>
  <cp:revision>7</cp:revision>
  <dcterms:created xsi:type="dcterms:W3CDTF">2016-10-30T14:41:27Z</dcterms:created>
  <dcterms:modified xsi:type="dcterms:W3CDTF">2019-03-30T08:58:51Z</dcterms:modified>
</cp:coreProperties>
</file>